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1" r:id="rId4"/>
    <p:sldId id="296" r:id="rId5"/>
    <p:sldId id="282" r:id="rId6"/>
    <p:sldId id="275" r:id="rId7"/>
    <p:sldId id="258" r:id="rId8"/>
    <p:sldId id="274" r:id="rId9"/>
    <p:sldId id="268" r:id="rId10"/>
    <p:sldId id="266" r:id="rId11"/>
    <p:sldId id="277" r:id="rId12"/>
    <p:sldId id="262" r:id="rId13"/>
    <p:sldId id="263" r:id="rId14"/>
    <p:sldId id="261" r:id="rId15"/>
    <p:sldId id="264" r:id="rId16"/>
    <p:sldId id="278" r:id="rId17"/>
    <p:sldId id="280" r:id="rId18"/>
    <p:sldId id="297" r:id="rId19"/>
    <p:sldId id="267" r:id="rId20"/>
    <p:sldId id="291" r:id="rId21"/>
    <p:sldId id="292" r:id="rId22"/>
    <p:sldId id="294" r:id="rId23"/>
    <p:sldId id="293" r:id="rId24"/>
    <p:sldId id="265" r:id="rId25"/>
    <p:sldId id="298" r:id="rId26"/>
    <p:sldId id="295" r:id="rId27"/>
    <p:sldId id="269" r:id="rId28"/>
    <p:sldId id="279" r:id="rId29"/>
    <p:sldId id="285" r:id="rId30"/>
    <p:sldId id="270" r:id="rId31"/>
    <p:sldId id="283" r:id="rId32"/>
    <p:sldId id="284" r:id="rId33"/>
    <p:sldId id="286" r:id="rId34"/>
    <p:sldId id="287" r:id="rId35"/>
    <p:sldId id="299" r:id="rId36"/>
    <p:sldId id="271" r:id="rId37"/>
    <p:sldId id="272" r:id="rId38"/>
    <p:sldId id="288" r:id="rId39"/>
    <p:sldId id="289" r:id="rId40"/>
    <p:sldId id="273" r:id="rId41"/>
    <p:sldId id="290" r:id="rId42"/>
    <p:sldId id="259"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52" autoAdjust="0"/>
    <p:restoredTop sz="94626" autoAdjust="0"/>
  </p:normalViewPr>
  <p:slideViewPr>
    <p:cSldViewPr>
      <p:cViewPr varScale="1">
        <p:scale>
          <a:sx n="64" d="100"/>
          <a:sy n="64" d="100"/>
        </p:scale>
        <p:origin x="-1476" y="-102"/>
      </p:cViewPr>
      <p:guideLst>
        <p:guide orient="horz" pos="2160"/>
        <p:guide pos="2880"/>
      </p:guideLst>
    </p:cSldViewPr>
  </p:slideViewPr>
  <p:outlineViewPr>
    <p:cViewPr>
      <p:scale>
        <a:sx n="33" d="100"/>
        <a:sy n="33" d="100"/>
      </p:scale>
      <p:origin x="0" y="351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ACBC46-8B65-4EE7-96B6-72DFE58424D0}" type="doc">
      <dgm:prSet loTypeId="urn:microsoft.com/office/officeart/2005/8/layout/cycle5" loCatId="cycle" qsTypeId="urn:microsoft.com/office/officeart/2005/8/quickstyle/simple3" qsCatId="simple" csTypeId="urn:microsoft.com/office/officeart/2005/8/colors/accent1_2" csCatId="accent1" phldr="1"/>
      <dgm:spPr/>
      <dgm:t>
        <a:bodyPr/>
        <a:lstStyle/>
        <a:p>
          <a:endParaRPr lang="en-GB"/>
        </a:p>
      </dgm:t>
    </dgm:pt>
    <dgm:pt modelId="{38B111A2-17F6-4867-8A32-F6209F3BC218}">
      <dgm:prSet phldrT="[Text]" custT="1"/>
      <dgm:spPr/>
      <dgm:t>
        <a:bodyPr/>
        <a:lstStyle/>
        <a:p>
          <a:r>
            <a:rPr lang="en-GB" sz="1500" dirty="0"/>
            <a:t>Plan: User centric,  demand based planning</a:t>
          </a:r>
        </a:p>
      </dgm:t>
    </dgm:pt>
    <dgm:pt modelId="{D93ADB23-95E9-4B80-B7C9-F68A738B5AC1}" type="parTrans" cxnId="{1EFD535B-8305-4B67-95D4-4341793776D9}">
      <dgm:prSet/>
      <dgm:spPr/>
      <dgm:t>
        <a:bodyPr/>
        <a:lstStyle/>
        <a:p>
          <a:endParaRPr lang="en-GB" sz="1500"/>
        </a:p>
      </dgm:t>
    </dgm:pt>
    <dgm:pt modelId="{FB8B7E86-FA5E-48F8-8899-9CF32E6EAB03}" type="sibTrans" cxnId="{1EFD535B-8305-4B67-95D4-4341793776D9}">
      <dgm:prSet/>
      <dgm:spPr/>
      <dgm:t>
        <a:bodyPr/>
        <a:lstStyle/>
        <a:p>
          <a:endParaRPr lang="en-GB" sz="1500"/>
        </a:p>
      </dgm:t>
    </dgm:pt>
    <dgm:pt modelId="{06EF5521-CBFD-43F9-BBFA-FA36772524A5}">
      <dgm:prSet phldrT="[Text]" custT="1"/>
      <dgm:spPr/>
      <dgm:t>
        <a:bodyPr/>
        <a:lstStyle/>
        <a:p>
          <a:r>
            <a:rPr lang="en-GB" sz="1500"/>
            <a:t>Act: Implementation as per plan, involving local community in implementation </a:t>
          </a:r>
        </a:p>
      </dgm:t>
    </dgm:pt>
    <dgm:pt modelId="{70D61336-6EBF-43B0-AA8E-BE1EF9D4F674}" type="parTrans" cxnId="{E8E3F5F2-66CD-4E36-92FA-C6FA54DE6E90}">
      <dgm:prSet/>
      <dgm:spPr/>
      <dgm:t>
        <a:bodyPr/>
        <a:lstStyle/>
        <a:p>
          <a:endParaRPr lang="en-GB" sz="1500"/>
        </a:p>
      </dgm:t>
    </dgm:pt>
    <dgm:pt modelId="{F8F99C37-F242-46C4-9222-EB9FA922B41A}" type="sibTrans" cxnId="{E8E3F5F2-66CD-4E36-92FA-C6FA54DE6E90}">
      <dgm:prSet/>
      <dgm:spPr/>
      <dgm:t>
        <a:bodyPr/>
        <a:lstStyle/>
        <a:p>
          <a:endParaRPr lang="en-GB" sz="1500"/>
        </a:p>
      </dgm:t>
    </dgm:pt>
    <dgm:pt modelId="{DB014DC5-E92E-4932-90C2-A7F3EEB843D9}">
      <dgm:prSet phldrT="[Text]" custT="1"/>
      <dgm:spPr/>
      <dgm:t>
        <a:bodyPr/>
        <a:lstStyle/>
        <a:p>
          <a:r>
            <a:rPr lang="en-GB" sz="1500"/>
            <a:t>Monitor: Measure performance against sustainability indicators</a:t>
          </a:r>
        </a:p>
      </dgm:t>
    </dgm:pt>
    <dgm:pt modelId="{F81C081C-437C-4DE6-90B1-DA0A6EBD0912}" type="parTrans" cxnId="{2F2372D0-A476-4E71-963F-52C6F69E9253}">
      <dgm:prSet/>
      <dgm:spPr/>
      <dgm:t>
        <a:bodyPr/>
        <a:lstStyle/>
        <a:p>
          <a:endParaRPr lang="en-GB" sz="1500"/>
        </a:p>
      </dgm:t>
    </dgm:pt>
    <dgm:pt modelId="{409A479C-0E3C-4CDE-849E-52DC655FE89A}" type="sibTrans" cxnId="{2F2372D0-A476-4E71-963F-52C6F69E9253}">
      <dgm:prSet/>
      <dgm:spPr/>
      <dgm:t>
        <a:bodyPr/>
        <a:lstStyle/>
        <a:p>
          <a:endParaRPr lang="en-GB" sz="1500"/>
        </a:p>
      </dgm:t>
    </dgm:pt>
    <dgm:pt modelId="{D530F057-F2DB-436F-9B29-77A730A96415}">
      <dgm:prSet custT="1"/>
      <dgm:spPr/>
      <dgm:t>
        <a:bodyPr/>
        <a:lstStyle/>
        <a:p>
          <a:r>
            <a:rPr lang="en-GB" sz="1500"/>
            <a:t>Reflect: Analyse results  to identify area of improvement, including community involvement in evaluations</a:t>
          </a:r>
        </a:p>
      </dgm:t>
    </dgm:pt>
    <dgm:pt modelId="{956E561F-A9F8-45A0-B823-2762BA01BDE7}" type="parTrans" cxnId="{EDD9E52D-D582-4DA1-BF88-0A9E90523129}">
      <dgm:prSet/>
      <dgm:spPr/>
      <dgm:t>
        <a:bodyPr/>
        <a:lstStyle/>
        <a:p>
          <a:endParaRPr lang="en-GB" sz="1500"/>
        </a:p>
      </dgm:t>
    </dgm:pt>
    <dgm:pt modelId="{2D80761C-D048-4223-A3E3-26BC9CFB4CFC}" type="sibTrans" cxnId="{EDD9E52D-D582-4DA1-BF88-0A9E90523129}">
      <dgm:prSet/>
      <dgm:spPr/>
      <dgm:t>
        <a:bodyPr/>
        <a:lstStyle/>
        <a:p>
          <a:endParaRPr lang="en-GB" sz="1500"/>
        </a:p>
      </dgm:t>
    </dgm:pt>
    <dgm:pt modelId="{7C0D2049-187B-4AC7-859C-0D6CA8AB2241}" type="pres">
      <dgm:prSet presAssocID="{D2ACBC46-8B65-4EE7-96B6-72DFE58424D0}" presName="cycle" presStyleCnt="0">
        <dgm:presLayoutVars>
          <dgm:dir/>
          <dgm:resizeHandles val="exact"/>
        </dgm:presLayoutVars>
      </dgm:prSet>
      <dgm:spPr/>
      <dgm:t>
        <a:bodyPr/>
        <a:lstStyle/>
        <a:p>
          <a:endParaRPr lang="en-GB"/>
        </a:p>
      </dgm:t>
    </dgm:pt>
    <dgm:pt modelId="{1AF2F949-60CE-45E8-933B-D0595B5BDEC2}" type="pres">
      <dgm:prSet presAssocID="{38B111A2-17F6-4867-8A32-F6209F3BC218}" presName="node" presStyleLbl="node1" presStyleIdx="0" presStyleCnt="4" custScaleX="154816">
        <dgm:presLayoutVars>
          <dgm:bulletEnabled val="1"/>
        </dgm:presLayoutVars>
      </dgm:prSet>
      <dgm:spPr/>
      <dgm:t>
        <a:bodyPr/>
        <a:lstStyle/>
        <a:p>
          <a:endParaRPr lang="en-GB"/>
        </a:p>
      </dgm:t>
    </dgm:pt>
    <dgm:pt modelId="{1302EC44-06DC-4AC8-9205-5B19EFCC1AA2}" type="pres">
      <dgm:prSet presAssocID="{38B111A2-17F6-4867-8A32-F6209F3BC218}" presName="spNode" presStyleCnt="0"/>
      <dgm:spPr/>
      <dgm:t>
        <a:bodyPr/>
        <a:lstStyle/>
        <a:p>
          <a:endParaRPr lang="en-GB"/>
        </a:p>
      </dgm:t>
    </dgm:pt>
    <dgm:pt modelId="{35481D29-141F-4BE9-BF02-C84B20AB7257}" type="pres">
      <dgm:prSet presAssocID="{FB8B7E86-FA5E-48F8-8899-9CF32E6EAB03}" presName="sibTrans" presStyleLbl="sibTrans1D1" presStyleIdx="0" presStyleCnt="4"/>
      <dgm:spPr/>
      <dgm:t>
        <a:bodyPr/>
        <a:lstStyle/>
        <a:p>
          <a:endParaRPr lang="en-GB"/>
        </a:p>
      </dgm:t>
    </dgm:pt>
    <dgm:pt modelId="{B4C106CB-413E-46A5-A6C8-C0069F615DEB}" type="pres">
      <dgm:prSet presAssocID="{06EF5521-CBFD-43F9-BBFA-FA36772524A5}" presName="node" presStyleLbl="node1" presStyleIdx="1" presStyleCnt="4" custScaleX="156782">
        <dgm:presLayoutVars>
          <dgm:bulletEnabled val="1"/>
        </dgm:presLayoutVars>
      </dgm:prSet>
      <dgm:spPr/>
      <dgm:t>
        <a:bodyPr/>
        <a:lstStyle/>
        <a:p>
          <a:endParaRPr lang="en-GB"/>
        </a:p>
      </dgm:t>
    </dgm:pt>
    <dgm:pt modelId="{47CB08F3-C3DD-4F9D-8448-7F0757A9E4FB}" type="pres">
      <dgm:prSet presAssocID="{06EF5521-CBFD-43F9-BBFA-FA36772524A5}" presName="spNode" presStyleCnt="0"/>
      <dgm:spPr/>
      <dgm:t>
        <a:bodyPr/>
        <a:lstStyle/>
        <a:p>
          <a:endParaRPr lang="en-GB"/>
        </a:p>
      </dgm:t>
    </dgm:pt>
    <dgm:pt modelId="{ACC50130-C977-4141-A426-062D67492BFF}" type="pres">
      <dgm:prSet presAssocID="{F8F99C37-F242-46C4-9222-EB9FA922B41A}" presName="sibTrans" presStyleLbl="sibTrans1D1" presStyleIdx="1" presStyleCnt="4"/>
      <dgm:spPr/>
      <dgm:t>
        <a:bodyPr/>
        <a:lstStyle/>
        <a:p>
          <a:endParaRPr lang="en-GB"/>
        </a:p>
      </dgm:t>
    </dgm:pt>
    <dgm:pt modelId="{56BB7E57-A8F0-444E-8F87-9D46C47FEEC0}" type="pres">
      <dgm:prSet presAssocID="{DB014DC5-E92E-4932-90C2-A7F3EEB843D9}" presName="node" presStyleLbl="node1" presStyleIdx="2" presStyleCnt="4" custScaleX="161094" custScaleY="101791" custRadScaleRad="100011" custRadScaleInc="-2798">
        <dgm:presLayoutVars>
          <dgm:bulletEnabled val="1"/>
        </dgm:presLayoutVars>
      </dgm:prSet>
      <dgm:spPr/>
      <dgm:t>
        <a:bodyPr/>
        <a:lstStyle/>
        <a:p>
          <a:endParaRPr lang="en-GB"/>
        </a:p>
      </dgm:t>
    </dgm:pt>
    <dgm:pt modelId="{F4A799D9-667E-46E7-A18B-438D7D3B7F2A}" type="pres">
      <dgm:prSet presAssocID="{DB014DC5-E92E-4932-90C2-A7F3EEB843D9}" presName="spNode" presStyleCnt="0"/>
      <dgm:spPr/>
      <dgm:t>
        <a:bodyPr/>
        <a:lstStyle/>
        <a:p>
          <a:endParaRPr lang="en-GB"/>
        </a:p>
      </dgm:t>
    </dgm:pt>
    <dgm:pt modelId="{CC7B19A2-CC17-4F55-AE48-DEB93E6ABE2F}" type="pres">
      <dgm:prSet presAssocID="{409A479C-0E3C-4CDE-849E-52DC655FE89A}" presName="sibTrans" presStyleLbl="sibTrans1D1" presStyleIdx="2" presStyleCnt="4"/>
      <dgm:spPr/>
      <dgm:t>
        <a:bodyPr/>
        <a:lstStyle/>
        <a:p>
          <a:endParaRPr lang="en-GB"/>
        </a:p>
      </dgm:t>
    </dgm:pt>
    <dgm:pt modelId="{14B5763D-8D2F-4FCA-9DBF-55D1913EE5A1}" type="pres">
      <dgm:prSet presAssocID="{D530F057-F2DB-436F-9B29-77A730A96415}" presName="node" presStyleLbl="node1" presStyleIdx="3" presStyleCnt="4" custScaleX="167518">
        <dgm:presLayoutVars>
          <dgm:bulletEnabled val="1"/>
        </dgm:presLayoutVars>
      </dgm:prSet>
      <dgm:spPr/>
      <dgm:t>
        <a:bodyPr/>
        <a:lstStyle/>
        <a:p>
          <a:endParaRPr lang="en-GB"/>
        </a:p>
      </dgm:t>
    </dgm:pt>
    <dgm:pt modelId="{9DBA0536-7C78-4673-8874-D6D39D07E90A}" type="pres">
      <dgm:prSet presAssocID="{D530F057-F2DB-436F-9B29-77A730A96415}" presName="spNode" presStyleCnt="0"/>
      <dgm:spPr/>
      <dgm:t>
        <a:bodyPr/>
        <a:lstStyle/>
        <a:p>
          <a:endParaRPr lang="en-GB"/>
        </a:p>
      </dgm:t>
    </dgm:pt>
    <dgm:pt modelId="{64A3C18A-F9E0-49FF-9F0D-5E2CA646FCE6}" type="pres">
      <dgm:prSet presAssocID="{2D80761C-D048-4223-A3E3-26BC9CFB4CFC}" presName="sibTrans" presStyleLbl="sibTrans1D1" presStyleIdx="3" presStyleCnt="4"/>
      <dgm:spPr/>
      <dgm:t>
        <a:bodyPr/>
        <a:lstStyle/>
        <a:p>
          <a:endParaRPr lang="en-GB"/>
        </a:p>
      </dgm:t>
    </dgm:pt>
  </dgm:ptLst>
  <dgm:cxnLst>
    <dgm:cxn modelId="{31A2708E-C0F5-41A1-BE8E-D5538E4577B8}" type="presOf" srcId="{DB014DC5-E92E-4932-90C2-A7F3EEB843D9}" destId="{56BB7E57-A8F0-444E-8F87-9D46C47FEEC0}" srcOrd="0" destOrd="0" presId="urn:microsoft.com/office/officeart/2005/8/layout/cycle5"/>
    <dgm:cxn modelId="{22A5BCA2-2060-4D5E-833B-C7F6BDEFAC16}" type="presOf" srcId="{D2ACBC46-8B65-4EE7-96B6-72DFE58424D0}" destId="{7C0D2049-187B-4AC7-859C-0D6CA8AB2241}" srcOrd="0" destOrd="0" presId="urn:microsoft.com/office/officeart/2005/8/layout/cycle5"/>
    <dgm:cxn modelId="{6856C416-C25E-42D7-A258-D11C252CD423}" type="presOf" srcId="{FB8B7E86-FA5E-48F8-8899-9CF32E6EAB03}" destId="{35481D29-141F-4BE9-BF02-C84B20AB7257}" srcOrd="0" destOrd="0" presId="urn:microsoft.com/office/officeart/2005/8/layout/cycle5"/>
    <dgm:cxn modelId="{2F2372D0-A476-4E71-963F-52C6F69E9253}" srcId="{D2ACBC46-8B65-4EE7-96B6-72DFE58424D0}" destId="{DB014DC5-E92E-4932-90C2-A7F3EEB843D9}" srcOrd="2" destOrd="0" parTransId="{F81C081C-437C-4DE6-90B1-DA0A6EBD0912}" sibTransId="{409A479C-0E3C-4CDE-849E-52DC655FE89A}"/>
    <dgm:cxn modelId="{05BE8545-D958-4E01-929A-059204A36664}" type="presOf" srcId="{06EF5521-CBFD-43F9-BBFA-FA36772524A5}" destId="{B4C106CB-413E-46A5-A6C8-C0069F615DEB}" srcOrd="0" destOrd="0" presId="urn:microsoft.com/office/officeart/2005/8/layout/cycle5"/>
    <dgm:cxn modelId="{E8E3F5F2-66CD-4E36-92FA-C6FA54DE6E90}" srcId="{D2ACBC46-8B65-4EE7-96B6-72DFE58424D0}" destId="{06EF5521-CBFD-43F9-BBFA-FA36772524A5}" srcOrd="1" destOrd="0" parTransId="{70D61336-6EBF-43B0-AA8E-BE1EF9D4F674}" sibTransId="{F8F99C37-F242-46C4-9222-EB9FA922B41A}"/>
    <dgm:cxn modelId="{C6BF2352-2E73-415C-A88D-390CC84230D1}" type="presOf" srcId="{D530F057-F2DB-436F-9B29-77A730A96415}" destId="{14B5763D-8D2F-4FCA-9DBF-55D1913EE5A1}" srcOrd="0" destOrd="0" presId="urn:microsoft.com/office/officeart/2005/8/layout/cycle5"/>
    <dgm:cxn modelId="{1EFD535B-8305-4B67-95D4-4341793776D9}" srcId="{D2ACBC46-8B65-4EE7-96B6-72DFE58424D0}" destId="{38B111A2-17F6-4867-8A32-F6209F3BC218}" srcOrd="0" destOrd="0" parTransId="{D93ADB23-95E9-4B80-B7C9-F68A738B5AC1}" sibTransId="{FB8B7E86-FA5E-48F8-8899-9CF32E6EAB03}"/>
    <dgm:cxn modelId="{EFA2D46E-9A68-4B31-929F-E3D862F3114F}" type="presOf" srcId="{409A479C-0E3C-4CDE-849E-52DC655FE89A}" destId="{CC7B19A2-CC17-4F55-AE48-DEB93E6ABE2F}" srcOrd="0" destOrd="0" presId="urn:microsoft.com/office/officeart/2005/8/layout/cycle5"/>
    <dgm:cxn modelId="{201FE1FF-856F-404C-8AA6-71A645A7C913}" type="presOf" srcId="{F8F99C37-F242-46C4-9222-EB9FA922B41A}" destId="{ACC50130-C977-4141-A426-062D67492BFF}" srcOrd="0" destOrd="0" presId="urn:microsoft.com/office/officeart/2005/8/layout/cycle5"/>
    <dgm:cxn modelId="{EDD9E52D-D582-4DA1-BF88-0A9E90523129}" srcId="{D2ACBC46-8B65-4EE7-96B6-72DFE58424D0}" destId="{D530F057-F2DB-436F-9B29-77A730A96415}" srcOrd="3" destOrd="0" parTransId="{956E561F-A9F8-45A0-B823-2762BA01BDE7}" sibTransId="{2D80761C-D048-4223-A3E3-26BC9CFB4CFC}"/>
    <dgm:cxn modelId="{00EA1372-9EF0-4228-90E5-CDC7E6D9DF53}" type="presOf" srcId="{38B111A2-17F6-4867-8A32-F6209F3BC218}" destId="{1AF2F949-60CE-45E8-933B-D0595B5BDEC2}" srcOrd="0" destOrd="0" presId="urn:microsoft.com/office/officeart/2005/8/layout/cycle5"/>
    <dgm:cxn modelId="{15F4405C-3A79-4EA4-AB17-F16BC2F3766D}" type="presOf" srcId="{2D80761C-D048-4223-A3E3-26BC9CFB4CFC}" destId="{64A3C18A-F9E0-49FF-9F0D-5E2CA646FCE6}" srcOrd="0" destOrd="0" presId="urn:microsoft.com/office/officeart/2005/8/layout/cycle5"/>
    <dgm:cxn modelId="{43D1E06A-7EF8-437F-B9B3-926348D7E699}" type="presParOf" srcId="{7C0D2049-187B-4AC7-859C-0D6CA8AB2241}" destId="{1AF2F949-60CE-45E8-933B-D0595B5BDEC2}" srcOrd="0" destOrd="0" presId="urn:microsoft.com/office/officeart/2005/8/layout/cycle5"/>
    <dgm:cxn modelId="{8728F9D2-352A-4DF2-BD5D-31C4859C574F}" type="presParOf" srcId="{7C0D2049-187B-4AC7-859C-0D6CA8AB2241}" destId="{1302EC44-06DC-4AC8-9205-5B19EFCC1AA2}" srcOrd="1" destOrd="0" presId="urn:microsoft.com/office/officeart/2005/8/layout/cycle5"/>
    <dgm:cxn modelId="{5DC5991D-F89A-4555-800A-AB876988E25F}" type="presParOf" srcId="{7C0D2049-187B-4AC7-859C-0D6CA8AB2241}" destId="{35481D29-141F-4BE9-BF02-C84B20AB7257}" srcOrd="2" destOrd="0" presId="urn:microsoft.com/office/officeart/2005/8/layout/cycle5"/>
    <dgm:cxn modelId="{2384CF76-423A-427B-81AD-9D9B2CA82C4F}" type="presParOf" srcId="{7C0D2049-187B-4AC7-859C-0D6CA8AB2241}" destId="{B4C106CB-413E-46A5-A6C8-C0069F615DEB}" srcOrd="3" destOrd="0" presId="urn:microsoft.com/office/officeart/2005/8/layout/cycle5"/>
    <dgm:cxn modelId="{FF127DED-1828-4C69-975E-749D657537F9}" type="presParOf" srcId="{7C0D2049-187B-4AC7-859C-0D6CA8AB2241}" destId="{47CB08F3-C3DD-4F9D-8448-7F0757A9E4FB}" srcOrd="4" destOrd="0" presId="urn:microsoft.com/office/officeart/2005/8/layout/cycle5"/>
    <dgm:cxn modelId="{0F3258A3-9D56-4CC1-8207-5DB2EFFC7EBA}" type="presParOf" srcId="{7C0D2049-187B-4AC7-859C-0D6CA8AB2241}" destId="{ACC50130-C977-4141-A426-062D67492BFF}" srcOrd="5" destOrd="0" presId="urn:microsoft.com/office/officeart/2005/8/layout/cycle5"/>
    <dgm:cxn modelId="{11CB32C8-D17D-4E31-8C78-EDB352640AB2}" type="presParOf" srcId="{7C0D2049-187B-4AC7-859C-0D6CA8AB2241}" destId="{56BB7E57-A8F0-444E-8F87-9D46C47FEEC0}" srcOrd="6" destOrd="0" presId="urn:microsoft.com/office/officeart/2005/8/layout/cycle5"/>
    <dgm:cxn modelId="{71BFA16D-E6E7-4490-B23F-558920240033}" type="presParOf" srcId="{7C0D2049-187B-4AC7-859C-0D6CA8AB2241}" destId="{F4A799D9-667E-46E7-A18B-438D7D3B7F2A}" srcOrd="7" destOrd="0" presId="urn:microsoft.com/office/officeart/2005/8/layout/cycle5"/>
    <dgm:cxn modelId="{962E665B-DD4B-4237-9AC8-13773F443FF0}" type="presParOf" srcId="{7C0D2049-187B-4AC7-859C-0D6CA8AB2241}" destId="{CC7B19A2-CC17-4F55-AE48-DEB93E6ABE2F}" srcOrd="8" destOrd="0" presId="urn:microsoft.com/office/officeart/2005/8/layout/cycle5"/>
    <dgm:cxn modelId="{BE45D04E-B07F-4E0A-88E0-A93D78723D44}" type="presParOf" srcId="{7C0D2049-187B-4AC7-859C-0D6CA8AB2241}" destId="{14B5763D-8D2F-4FCA-9DBF-55D1913EE5A1}" srcOrd="9" destOrd="0" presId="urn:microsoft.com/office/officeart/2005/8/layout/cycle5"/>
    <dgm:cxn modelId="{19278033-D3AE-4903-84A6-E4360EF349D0}" type="presParOf" srcId="{7C0D2049-187B-4AC7-859C-0D6CA8AB2241}" destId="{9DBA0536-7C78-4673-8874-D6D39D07E90A}" srcOrd="10" destOrd="0" presId="urn:microsoft.com/office/officeart/2005/8/layout/cycle5"/>
    <dgm:cxn modelId="{60E2B43B-4F5D-45BC-9163-1C98B9D6C750}" type="presParOf" srcId="{7C0D2049-187B-4AC7-859C-0D6CA8AB2241}" destId="{64A3C18A-F9E0-49FF-9F0D-5E2CA646FCE6}" srcOrd="11"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F2F949-60CE-45E8-933B-D0595B5BDEC2}">
      <dsp:nvSpPr>
        <dsp:cNvPr id="0" name=""/>
        <dsp:cNvSpPr/>
      </dsp:nvSpPr>
      <dsp:spPr>
        <a:xfrm>
          <a:off x="2906221" y="-3082"/>
          <a:ext cx="2503977" cy="1051303"/>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dirty="0"/>
            <a:t>Plan: User centric,  demand based planning</a:t>
          </a:r>
        </a:p>
      </dsp:txBody>
      <dsp:txXfrm>
        <a:off x="2957541" y="48238"/>
        <a:ext cx="2401337" cy="948663"/>
      </dsp:txXfrm>
    </dsp:sp>
    <dsp:sp modelId="{35481D29-141F-4BE9-BF02-C84B20AB7257}">
      <dsp:nvSpPr>
        <dsp:cNvPr id="0" name=""/>
        <dsp:cNvSpPr/>
      </dsp:nvSpPr>
      <dsp:spPr>
        <a:xfrm>
          <a:off x="2111700" y="833374"/>
          <a:ext cx="3471410" cy="3471410"/>
        </a:xfrm>
        <a:custGeom>
          <a:avLst/>
          <a:gdLst/>
          <a:ahLst/>
          <a:cxnLst/>
          <a:rect l="0" t="0" r="0" b="0"/>
          <a:pathLst>
            <a:path>
              <a:moveTo>
                <a:pt x="2736231" y="317389"/>
              </a:moveTo>
              <a:arcTo wR="1735705" hR="1735705" stAng="18312023" swAng="1175955"/>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4C106CB-413E-46A5-A6C8-C0069F615DEB}">
      <dsp:nvSpPr>
        <dsp:cNvPr id="0" name=""/>
        <dsp:cNvSpPr/>
      </dsp:nvSpPr>
      <dsp:spPr>
        <a:xfrm>
          <a:off x="4626028" y="1732622"/>
          <a:ext cx="2535775" cy="1051303"/>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a:t>Act: Implementation as per plan, involving local community in implementation </a:t>
          </a:r>
        </a:p>
      </dsp:txBody>
      <dsp:txXfrm>
        <a:off x="4677348" y="1783942"/>
        <a:ext cx="2433135" cy="948663"/>
      </dsp:txXfrm>
    </dsp:sp>
    <dsp:sp modelId="{ACC50130-C977-4141-A426-062D67492BFF}">
      <dsp:nvSpPr>
        <dsp:cNvPr id="0" name=""/>
        <dsp:cNvSpPr/>
      </dsp:nvSpPr>
      <dsp:spPr>
        <a:xfrm>
          <a:off x="2118314" y="213743"/>
          <a:ext cx="3471410" cy="3471410"/>
        </a:xfrm>
        <a:custGeom>
          <a:avLst/>
          <a:gdLst/>
          <a:ahLst/>
          <a:cxnLst/>
          <a:rect l="0" t="0" r="0" b="0"/>
          <a:pathLst>
            <a:path>
              <a:moveTo>
                <a:pt x="3157652" y="2731064"/>
              </a:moveTo>
              <a:arcTo wR="1735705" hR="1735705" stAng="2099515" swAng="1150231"/>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6BB7E57-A8F0-444E-8F87-9D46C47FEEC0}">
      <dsp:nvSpPr>
        <dsp:cNvPr id="0" name=""/>
        <dsp:cNvSpPr/>
      </dsp:nvSpPr>
      <dsp:spPr>
        <a:xfrm>
          <a:off x="2880882" y="3458913"/>
          <a:ext cx="2605517" cy="1070132"/>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a:t>Monitor: Measure performance against sustainability indicators</a:t>
          </a:r>
        </a:p>
      </dsp:txBody>
      <dsp:txXfrm>
        <a:off x="2933122" y="3511153"/>
        <a:ext cx="2501037" cy="965652"/>
      </dsp:txXfrm>
    </dsp:sp>
    <dsp:sp modelId="{CC7B19A2-CC17-4F55-AE48-DEB93E6ABE2F}">
      <dsp:nvSpPr>
        <dsp:cNvPr id="0" name=""/>
        <dsp:cNvSpPr/>
      </dsp:nvSpPr>
      <dsp:spPr>
        <a:xfrm>
          <a:off x="2733286" y="197867"/>
          <a:ext cx="3471410" cy="3471410"/>
        </a:xfrm>
        <a:custGeom>
          <a:avLst/>
          <a:gdLst/>
          <a:ahLst/>
          <a:cxnLst/>
          <a:rect l="0" t="0" r="0" b="0"/>
          <a:pathLst>
            <a:path>
              <a:moveTo>
                <a:pt x="743863" y="3160107"/>
              </a:moveTo>
              <a:arcTo wR="1735705" hR="1735705" stAng="7491019" swAng="1167962"/>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4B5763D-8D2F-4FCA-9DBF-55D1913EE5A1}">
      <dsp:nvSpPr>
        <dsp:cNvPr id="0" name=""/>
        <dsp:cNvSpPr/>
      </dsp:nvSpPr>
      <dsp:spPr>
        <a:xfrm>
          <a:off x="1067796" y="1732622"/>
          <a:ext cx="2709418" cy="1051303"/>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a:t>Reflect: Analyse results  to identify area of improvement, including community involvement in evaluations</a:t>
          </a:r>
        </a:p>
      </dsp:txBody>
      <dsp:txXfrm>
        <a:off x="1119116" y="1783942"/>
        <a:ext cx="2606778" cy="948663"/>
      </dsp:txXfrm>
    </dsp:sp>
    <dsp:sp modelId="{64A3C18A-F9E0-49FF-9F0D-5E2CA646FCE6}">
      <dsp:nvSpPr>
        <dsp:cNvPr id="0" name=""/>
        <dsp:cNvSpPr/>
      </dsp:nvSpPr>
      <dsp:spPr>
        <a:xfrm>
          <a:off x="2733310" y="833374"/>
          <a:ext cx="3471410" cy="3471410"/>
        </a:xfrm>
        <a:custGeom>
          <a:avLst/>
          <a:gdLst/>
          <a:ahLst/>
          <a:cxnLst/>
          <a:rect l="0" t="0" r="0" b="0"/>
          <a:pathLst>
            <a:path>
              <a:moveTo>
                <a:pt x="317389" y="735179"/>
              </a:moveTo>
              <a:arcTo wR="1735705" hR="1735705" stAng="12912023" swAng="1175955"/>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Sustainable Rural Energy Access in South Asia: Challenges And Barriers	</a:t>
            </a:r>
            <a:endParaRPr lang="en-GB" dirty="0"/>
          </a:p>
        </p:txBody>
      </p:sp>
      <p:sp>
        <p:nvSpPr>
          <p:cNvPr id="3" name="Subtitle 2"/>
          <p:cNvSpPr>
            <a:spLocks noGrp="1"/>
          </p:cNvSpPr>
          <p:nvPr>
            <p:ph type="subTitle" idx="1"/>
          </p:nvPr>
        </p:nvSpPr>
        <p:spPr/>
        <p:txBody>
          <a:bodyPr/>
          <a:lstStyle/>
          <a:p>
            <a:r>
              <a:rPr lang="en-US" dirty="0" smtClean="0"/>
              <a:t>Ata Ur </a:t>
            </a:r>
            <a:r>
              <a:rPr lang="en-US" dirty="0" err="1" smtClean="0"/>
              <a:t>Rehman</a:t>
            </a:r>
            <a:r>
              <a:rPr lang="en-US" dirty="0" smtClean="0"/>
              <a:t> Shaikh</a:t>
            </a:r>
          </a:p>
          <a:p>
            <a:r>
              <a:rPr lang="en-US" dirty="0" smtClean="0"/>
              <a:t>MPhil student in Geography </a:t>
            </a:r>
          </a:p>
          <a:p>
            <a:r>
              <a:rPr lang="en-US" dirty="0" smtClean="0"/>
              <a:t>KUSRN Seminar Series, 17 Oct, 2016</a:t>
            </a:r>
            <a:endParaRPr lang="en-GB" dirty="0"/>
          </a:p>
        </p:txBody>
      </p:sp>
    </p:spTree>
    <p:extLst>
      <p:ext uri="{BB962C8B-B14F-4D97-AF65-F5344CB8AC3E}">
        <p14:creationId xmlns:p14="http://schemas.microsoft.com/office/powerpoint/2010/main" val="2257921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Indoor pollution</a:t>
            </a:r>
            <a:endParaRPr lang="en-GB"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533400" y="1600200"/>
            <a:ext cx="6019800" cy="5029200"/>
          </a:xfrm>
          <a:prstGeom prst="rect">
            <a:avLst/>
          </a:prstGeom>
        </p:spPr>
      </p:pic>
      <p:sp>
        <p:nvSpPr>
          <p:cNvPr id="5" name="Rectangle 4"/>
          <p:cNvSpPr/>
          <p:nvPr/>
        </p:nvSpPr>
        <p:spPr>
          <a:xfrm>
            <a:off x="6781800" y="1676400"/>
            <a:ext cx="2133600" cy="5035353"/>
          </a:xfrm>
          <a:prstGeom prst="rect">
            <a:avLst/>
          </a:prstGeom>
        </p:spPr>
        <p:txBody>
          <a:bodyPr wrap="square">
            <a:spAutoFit/>
          </a:bodyPr>
          <a:lstStyle/>
          <a:p>
            <a:pPr algn="ctr">
              <a:lnSpc>
                <a:spcPct val="150000"/>
              </a:lnSpc>
            </a:pPr>
            <a:r>
              <a:rPr lang="en-GB" dirty="0"/>
              <a:t>Traditional fuels are often used in inefficient home-made stoves which is the cause of 4.3 million premature deaths (more than TB, malaria, HIV/AIDS combined) due to smoke inhalation </a:t>
            </a:r>
            <a:r>
              <a:rPr lang="en-GB" dirty="0" smtClean="0"/>
              <a:t>        (</a:t>
            </a:r>
            <a:r>
              <a:rPr lang="en-GB" dirty="0"/>
              <a:t>World Bank 2015)</a:t>
            </a:r>
            <a:endParaRPr lang="en-GB" dirty="0"/>
          </a:p>
        </p:txBody>
      </p:sp>
    </p:spTree>
    <p:extLst>
      <p:ext uri="{BB962C8B-B14F-4D97-AF65-F5344CB8AC3E}">
        <p14:creationId xmlns:p14="http://schemas.microsoft.com/office/powerpoint/2010/main" val="2852845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endParaRPr lang="en-GB" dirty="0"/>
          </a:p>
        </p:txBody>
      </p:sp>
      <p:sp>
        <p:nvSpPr>
          <p:cNvPr id="3" name="Content Placeholder 2"/>
          <p:cNvSpPr>
            <a:spLocks noGrp="1"/>
          </p:cNvSpPr>
          <p:nvPr>
            <p:ph idx="1"/>
          </p:nvPr>
        </p:nvSpPr>
        <p:spPr/>
        <p:txBody>
          <a:bodyPr>
            <a:normAutofit fontScale="77500" lnSpcReduction="20000"/>
          </a:bodyPr>
          <a:lstStyle/>
          <a:p>
            <a:r>
              <a:rPr lang="en-GB" dirty="0"/>
              <a:t>The developing world </a:t>
            </a:r>
            <a:r>
              <a:rPr lang="en-GB" dirty="0" smtClean="0"/>
              <a:t>is </a:t>
            </a:r>
            <a:r>
              <a:rPr lang="en-GB" dirty="0"/>
              <a:t>worst affected by energy poverty with rural areas in South Asian and Sub-Saharan African countries comprising 80% of people who do not have access to modern energy service (</a:t>
            </a:r>
            <a:r>
              <a:rPr lang="en-GB" dirty="0" err="1"/>
              <a:t>Saghir</a:t>
            </a:r>
            <a:r>
              <a:rPr lang="en-GB" dirty="0"/>
              <a:t> 2005</a:t>
            </a:r>
            <a:r>
              <a:rPr lang="en-GB" dirty="0" smtClean="0"/>
              <a:t>)</a:t>
            </a:r>
          </a:p>
          <a:p>
            <a:r>
              <a:rPr lang="en-GB" dirty="0" smtClean="0"/>
              <a:t>In </a:t>
            </a:r>
            <a:r>
              <a:rPr lang="en-GB" dirty="0"/>
              <a:t>2005, India alone contained 25% of the global population without access to electricity and more than 30% of global population without access to clean cooking sources (</a:t>
            </a:r>
            <a:r>
              <a:rPr lang="en-GB" dirty="0" err="1"/>
              <a:t>Balachandra</a:t>
            </a:r>
            <a:r>
              <a:rPr lang="en-GB" dirty="0"/>
              <a:t> 2011</a:t>
            </a:r>
            <a:r>
              <a:rPr lang="en-GB" dirty="0" smtClean="0"/>
              <a:t>)</a:t>
            </a:r>
          </a:p>
          <a:p>
            <a:r>
              <a:rPr lang="en-US" dirty="0" smtClean="0"/>
              <a:t>Energy </a:t>
            </a:r>
            <a:r>
              <a:rPr lang="en-US" dirty="0"/>
              <a:t>poverty is the lack of access to modern energy resources mainly electricity and refers to the bare minimum energy sources needed to survive (Barnes et al. 2011)</a:t>
            </a:r>
            <a:endParaRPr lang="en-GB" dirty="0"/>
          </a:p>
          <a:p>
            <a:endParaRPr lang="en-GB" dirty="0"/>
          </a:p>
        </p:txBody>
      </p:sp>
    </p:spTree>
    <p:extLst>
      <p:ext uri="{BB962C8B-B14F-4D97-AF65-F5344CB8AC3E}">
        <p14:creationId xmlns:p14="http://schemas.microsoft.com/office/powerpoint/2010/main" val="3113993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 y="381000"/>
            <a:ext cx="8686800" cy="6172200"/>
          </a:xfrm>
          <a:prstGeom prst="rect">
            <a:avLst/>
          </a:prstGeom>
        </p:spPr>
      </p:pic>
    </p:spTree>
    <p:extLst>
      <p:ext uri="{BB962C8B-B14F-4D97-AF65-F5344CB8AC3E}">
        <p14:creationId xmlns:p14="http://schemas.microsoft.com/office/powerpoint/2010/main" val="1863919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480" y="0"/>
            <a:ext cx="9113520" cy="6553200"/>
          </a:xfrm>
          <a:prstGeom prst="rect">
            <a:avLst/>
          </a:prstGeom>
        </p:spPr>
      </p:pic>
    </p:spTree>
    <p:extLst>
      <p:ext uri="{BB962C8B-B14F-4D97-AF65-F5344CB8AC3E}">
        <p14:creationId xmlns:p14="http://schemas.microsoft.com/office/powerpoint/2010/main" val="1706749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0" y="274638"/>
            <a:ext cx="3886200" cy="1143000"/>
          </a:xfrm>
        </p:spPr>
        <p:txBody>
          <a:bodyPr>
            <a:normAutofit/>
          </a:bodyPr>
          <a:lstStyle/>
          <a:p>
            <a:r>
              <a:rPr lang="en-US" dirty="0" smtClean="0"/>
              <a:t>South Asia</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20781791"/>
              </p:ext>
            </p:extLst>
          </p:nvPr>
        </p:nvGraphicFramePr>
        <p:xfrm>
          <a:off x="533400" y="867761"/>
          <a:ext cx="2895600" cy="5072745"/>
        </p:xfrm>
        <a:graphic>
          <a:graphicData uri="http://schemas.openxmlformats.org/drawingml/2006/table">
            <a:tbl>
              <a:tblPr firstRow="1" firstCol="1" bandRow="1">
                <a:tableStyleId>{5C22544A-7EE6-4342-B048-85BDC9FD1C3A}</a:tableStyleId>
              </a:tblPr>
              <a:tblGrid>
                <a:gridCol w="1323111"/>
                <a:gridCol w="1572489"/>
              </a:tblGrid>
              <a:tr h="948212">
                <a:tc>
                  <a:txBody>
                    <a:bodyPr/>
                    <a:lstStyle/>
                    <a:p>
                      <a:pPr marL="0" marR="0" algn="just">
                        <a:spcBef>
                          <a:spcPts val="0"/>
                        </a:spcBef>
                        <a:spcAft>
                          <a:spcPts val="0"/>
                        </a:spcAft>
                      </a:pPr>
                      <a:r>
                        <a:rPr lang="en-GB" sz="1800" dirty="0">
                          <a:effectLst/>
                        </a:rPr>
                        <a:t>Country</a:t>
                      </a:r>
                      <a:endParaRPr lang="en-GB" sz="1800" dirty="0">
                        <a:effectLst/>
                        <a:latin typeface="Calibri"/>
                        <a:ea typeface="Calibri"/>
                        <a:cs typeface="Times New Roman"/>
                      </a:endParaRPr>
                    </a:p>
                  </a:txBody>
                  <a:tcPr marL="73025" marR="73025" marT="0" marB="0" anchor="ctr"/>
                </a:tc>
                <a:tc>
                  <a:txBody>
                    <a:bodyPr/>
                    <a:lstStyle/>
                    <a:p>
                      <a:pPr marL="0" marR="0" algn="just">
                        <a:spcBef>
                          <a:spcPts val="0"/>
                        </a:spcBef>
                        <a:spcAft>
                          <a:spcPts val="0"/>
                        </a:spcAft>
                      </a:pPr>
                      <a:r>
                        <a:rPr lang="en-GB" sz="1800" dirty="0">
                          <a:effectLst/>
                        </a:rPr>
                        <a:t>Per capita energy consumption (kWh)</a:t>
                      </a:r>
                      <a:endParaRPr lang="en-GB" sz="1800" dirty="0">
                        <a:effectLst/>
                        <a:latin typeface="Calibri"/>
                        <a:ea typeface="Calibri"/>
                        <a:cs typeface="Times New Roman"/>
                      </a:endParaRPr>
                    </a:p>
                  </a:txBody>
                  <a:tcPr marL="73025" marR="73025" marT="0" marB="0" anchor="ctr"/>
                </a:tc>
              </a:tr>
              <a:tr h="316071">
                <a:tc>
                  <a:txBody>
                    <a:bodyPr/>
                    <a:lstStyle/>
                    <a:p>
                      <a:pPr marL="0" marR="0" algn="just">
                        <a:spcBef>
                          <a:spcPts val="0"/>
                        </a:spcBef>
                        <a:spcAft>
                          <a:spcPts val="0"/>
                        </a:spcAft>
                      </a:pPr>
                      <a:r>
                        <a:rPr lang="en-GB" sz="1800">
                          <a:effectLst/>
                        </a:rPr>
                        <a:t>USA</a:t>
                      </a:r>
                      <a:endParaRPr lang="en-GB" sz="1800">
                        <a:effectLst/>
                        <a:latin typeface="Calibri"/>
                        <a:ea typeface="Calibri"/>
                        <a:cs typeface="Times New Roman"/>
                      </a:endParaRPr>
                    </a:p>
                  </a:txBody>
                  <a:tcPr marL="73025" marR="73025" marT="0" marB="0" anchor="ctr"/>
                </a:tc>
                <a:tc>
                  <a:txBody>
                    <a:bodyPr/>
                    <a:lstStyle/>
                    <a:p>
                      <a:pPr marL="0" marR="0" algn="ctr">
                        <a:spcBef>
                          <a:spcPts val="0"/>
                        </a:spcBef>
                        <a:spcAft>
                          <a:spcPts val="0"/>
                        </a:spcAft>
                      </a:pPr>
                      <a:r>
                        <a:rPr lang="en-GB" sz="1800">
                          <a:effectLst/>
                        </a:rPr>
                        <a:t>13,361</a:t>
                      </a:r>
                      <a:endParaRPr lang="en-GB" sz="1800">
                        <a:effectLst/>
                        <a:latin typeface="Calibri"/>
                        <a:ea typeface="Calibri"/>
                        <a:cs typeface="Times New Roman"/>
                      </a:endParaRPr>
                    </a:p>
                  </a:txBody>
                  <a:tcPr marL="73025" marR="73025" marT="0" marB="0" anchor="ctr"/>
                </a:tc>
              </a:tr>
              <a:tr h="410327">
                <a:tc>
                  <a:txBody>
                    <a:bodyPr/>
                    <a:lstStyle/>
                    <a:p>
                      <a:pPr marL="0" marR="0" algn="just">
                        <a:spcBef>
                          <a:spcPts val="0"/>
                        </a:spcBef>
                        <a:spcAft>
                          <a:spcPts val="0"/>
                        </a:spcAft>
                      </a:pPr>
                      <a:r>
                        <a:rPr lang="en-GB" sz="1800">
                          <a:effectLst/>
                        </a:rPr>
                        <a:t>France</a:t>
                      </a:r>
                      <a:endParaRPr lang="en-GB" sz="1800">
                        <a:effectLst/>
                        <a:latin typeface="Calibri"/>
                        <a:ea typeface="Calibri"/>
                        <a:cs typeface="Times New Roman"/>
                      </a:endParaRPr>
                    </a:p>
                  </a:txBody>
                  <a:tcPr marL="73025" marR="73025" marT="0" marB="0" anchor="ctr"/>
                </a:tc>
                <a:tc>
                  <a:txBody>
                    <a:bodyPr/>
                    <a:lstStyle/>
                    <a:p>
                      <a:pPr marL="0" marR="0" algn="ctr">
                        <a:spcBef>
                          <a:spcPts val="0"/>
                        </a:spcBef>
                        <a:spcAft>
                          <a:spcPts val="0"/>
                        </a:spcAft>
                      </a:pPr>
                      <a:r>
                        <a:rPr lang="en-GB" sz="1800">
                          <a:effectLst/>
                        </a:rPr>
                        <a:t>7756</a:t>
                      </a:r>
                      <a:endParaRPr lang="en-GB" sz="1800">
                        <a:effectLst/>
                        <a:latin typeface="Calibri"/>
                        <a:ea typeface="Calibri"/>
                        <a:cs typeface="Times New Roman"/>
                      </a:endParaRPr>
                    </a:p>
                  </a:txBody>
                  <a:tcPr marL="73025" marR="73025" marT="0" marB="0" anchor="ctr"/>
                </a:tc>
              </a:tr>
              <a:tr h="399144">
                <a:tc>
                  <a:txBody>
                    <a:bodyPr/>
                    <a:lstStyle/>
                    <a:p>
                      <a:pPr marL="0" marR="0" algn="just">
                        <a:spcBef>
                          <a:spcPts val="0"/>
                        </a:spcBef>
                        <a:spcAft>
                          <a:spcPts val="0"/>
                        </a:spcAft>
                      </a:pPr>
                      <a:r>
                        <a:rPr lang="en-GB" sz="1800">
                          <a:effectLst/>
                        </a:rPr>
                        <a:t>Germany</a:t>
                      </a:r>
                      <a:endParaRPr lang="en-GB" sz="1800">
                        <a:effectLst/>
                        <a:latin typeface="Calibri"/>
                        <a:ea typeface="Calibri"/>
                        <a:cs typeface="Times New Roman"/>
                      </a:endParaRPr>
                    </a:p>
                  </a:txBody>
                  <a:tcPr marL="73025" marR="73025" marT="0" marB="0" anchor="ctr"/>
                </a:tc>
                <a:tc>
                  <a:txBody>
                    <a:bodyPr/>
                    <a:lstStyle/>
                    <a:p>
                      <a:pPr marL="0" marR="0" algn="ctr">
                        <a:spcBef>
                          <a:spcPts val="0"/>
                        </a:spcBef>
                        <a:spcAft>
                          <a:spcPts val="0"/>
                        </a:spcAft>
                      </a:pPr>
                      <a:r>
                        <a:rPr lang="en-GB" sz="1800">
                          <a:effectLst/>
                        </a:rPr>
                        <a:t>7217</a:t>
                      </a:r>
                      <a:endParaRPr lang="en-GB" sz="1800">
                        <a:effectLst/>
                        <a:latin typeface="Calibri"/>
                        <a:ea typeface="Calibri"/>
                        <a:cs typeface="Times New Roman"/>
                      </a:endParaRPr>
                    </a:p>
                  </a:txBody>
                  <a:tcPr marL="73025" marR="73025" marT="0" marB="0" anchor="ctr"/>
                </a:tc>
              </a:tr>
              <a:tr h="410327">
                <a:tc>
                  <a:txBody>
                    <a:bodyPr/>
                    <a:lstStyle/>
                    <a:p>
                      <a:pPr marL="0" marR="0" algn="just">
                        <a:spcBef>
                          <a:spcPts val="0"/>
                        </a:spcBef>
                        <a:spcAft>
                          <a:spcPts val="0"/>
                        </a:spcAft>
                      </a:pPr>
                      <a:r>
                        <a:rPr lang="en-GB" sz="1800">
                          <a:effectLst/>
                        </a:rPr>
                        <a:t>China</a:t>
                      </a:r>
                      <a:endParaRPr lang="en-GB" sz="1800">
                        <a:effectLst/>
                        <a:latin typeface="Calibri"/>
                        <a:ea typeface="Calibri"/>
                        <a:cs typeface="Times New Roman"/>
                      </a:endParaRPr>
                    </a:p>
                  </a:txBody>
                  <a:tcPr marL="73025" marR="73025" marT="0" marB="0" anchor="ctr"/>
                </a:tc>
                <a:tc>
                  <a:txBody>
                    <a:bodyPr/>
                    <a:lstStyle/>
                    <a:p>
                      <a:pPr marL="0" marR="0" algn="ctr">
                        <a:spcBef>
                          <a:spcPts val="0"/>
                        </a:spcBef>
                        <a:spcAft>
                          <a:spcPts val="0"/>
                        </a:spcAft>
                      </a:pPr>
                      <a:r>
                        <a:rPr lang="en-GB" sz="1800">
                          <a:effectLst/>
                        </a:rPr>
                        <a:t>2942</a:t>
                      </a:r>
                      <a:endParaRPr lang="en-GB" sz="1800">
                        <a:effectLst/>
                        <a:latin typeface="Calibri"/>
                        <a:ea typeface="Calibri"/>
                        <a:cs typeface="Times New Roman"/>
                      </a:endParaRPr>
                    </a:p>
                  </a:txBody>
                  <a:tcPr marL="73025" marR="73025" marT="0" marB="0" anchor="ctr"/>
                </a:tc>
              </a:tr>
              <a:tr h="410327">
                <a:tc>
                  <a:txBody>
                    <a:bodyPr/>
                    <a:lstStyle/>
                    <a:p>
                      <a:pPr marL="0" marR="0" algn="just">
                        <a:spcBef>
                          <a:spcPts val="0"/>
                        </a:spcBef>
                        <a:spcAft>
                          <a:spcPts val="0"/>
                        </a:spcAft>
                      </a:pPr>
                      <a:r>
                        <a:rPr lang="en-GB" sz="1800">
                          <a:effectLst/>
                        </a:rPr>
                        <a:t>Turkey</a:t>
                      </a:r>
                      <a:endParaRPr lang="en-GB" sz="1800">
                        <a:effectLst/>
                        <a:latin typeface="Calibri"/>
                        <a:ea typeface="Calibri"/>
                        <a:cs typeface="Times New Roman"/>
                      </a:endParaRPr>
                    </a:p>
                  </a:txBody>
                  <a:tcPr marL="73025" marR="73025" marT="0" marB="0" anchor="ctr"/>
                </a:tc>
                <a:tc>
                  <a:txBody>
                    <a:bodyPr/>
                    <a:lstStyle/>
                    <a:p>
                      <a:pPr marL="0" marR="0" algn="ctr">
                        <a:spcBef>
                          <a:spcPts val="0"/>
                        </a:spcBef>
                        <a:spcAft>
                          <a:spcPts val="0"/>
                        </a:spcAft>
                      </a:pPr>
                      <a:r>
                        <a:rPr lang="en-GB" sz="1800">
                          <a:effectLst/>
                        </a:rPr>
                        <a:t>2474</a:t>
                      </a:r>
                      <a:endParaRPr lang="en-GB" sz="1800">
                        <a:effectLst/>
                        <a:latin typeface="Calibri"/>
                        <a:ea typeface="Calibri"/>
                        <a:cs typeface="Times New Roman"/>
                      </a:endParaRPr>
                    </a:p>
                  </a:txBody>
                  <a:tcPr marL="73025" marR="73025" marT="0" marB="0" anchor="ctr"/>
                </a:tc>
              </a:tr>
              <a:tr h="399144">
                <a:tc>
                  <a:txBody>
                    <a:bodyPr/>
                    <a:lstStyle/>
                    <a:p>
                      <a:pPr marL="0" marR="0" algn="just">
                        <a:spcBef>
                          <a:spcPts val="0"/>
                        </a:spcBef>
                        <a:spcAft>
                          <a:spcPts val="0"/>
                        </a:spcAft>
                      </a:pPr>
                      <a:r>
                        <a:rPr lang="en-GB" sz="1800" dirty="0">
                          <a:effectLst/>
                        </a:rPr>
                        <a:t>India</a:t>
                      </a:r>
                      <a:endParaRPr lang="en-GB" sz="1800" dirty="0">
                        <a:effectLst/>
                        <a:latin typeface="Calibri"/>
                        <a:ea typeface="Calibri"/>
                        <a:cs typeface="Times New Roman"/>
                      </a:endParaRPr>
                    </a:p>
                  </a:txBody>
                  <a:tcPr marL="73025" marR="73025" marT="0" marB="0" anchor="ctr">
                    <a:solidFill>
                      <a:schemeClr val="bg2">
                        <a:lumMod val="50000"/>
                      </a:schemeClr>
                    </a:solidFill>
                  </a:tcPr>
                </a:tc>
                <a:tc>
                  <a:txBody>
                    <a:bodyPr/>
                    <a:lstStyle/>
                    <a:p>
                      <a:pPr marL="0" marR="0" algn="ctr">
                        <a:spcBef>
                          <a:spcPts val="0"/>
                        </a:spcBef>
                        <a:spcAft>
                          <a:spcPts val="0"/>
                        </a:spcAft>
                      </a:pPr>
                      <a:r>
                        <a:rPr lang="en-GB" sz="1800">
                          <a:effectLst/>
                        </a:rPr>
                        <a:t>644</a:t>
                      </a:r>
                      <a:endParaRPr lang="en-GB" sz="1800">
                        <a:effectLst/>
                        <a:latin typeface="Calibri"/>
                        <a:ea typeface="Calibri"/>
                        <a:cs typeface="Times New Roman"/>
                      </a:endParaRPr>
                    </a:p>
                  </a:txBody>
                  <a:tcPr marL="73025" marR="73025" marT="0" marB="0" anchor="ctr"/>
                </a:tc>
              </a:tr>
              <a:tr h="410327">
                <a:tc>
                  <a:txBody>
                    <a:bodyPr/>
                    <a:lstStyle/>
                    <a:p>
                      <a:pPr marL="0" marR="0" algn="just">
                        <a:spcBef>
                          <a:spcPts val="0"/>
                        </a:spcBef>
                        <a:spcAft>
                          <a:spcPts val="0"/>
                        </a:spcAft>
                      </a:pPr>
                      <a:r>
                        <a:rPr lang="en-GB" sz="1800" dirty="0">
                          <a:effectLst/>
                        </a:rPr>
                        <a:t>Sri Lanka</a:t>
                      </a:r>
                      <a:endParaRPr lang="en-GB" sz="1800" dirty="0">
                        <a:effectLst/>
                        <a:latin typeface="Calibri"/>
                        <a:ea typeface="Calibri"/>
                        <a:cs typeface="Times New Roman"/>
                      </a:endParaRPr>
                    </a:p>
                  </a:txBody>
                  <a:tcPr marL="73025" marR="73025" marT="0" marB="0" anchor="ctr">
                    <a:solidFill>
                      <a:schemeClr val="bg2">
                        <a:lumMod val="50000"/>
                      </a:schemeClr>
                    </a:solidFill>
                  </a:tcPr>
                </a:tc>
                <a:tc>
                  <a:txBody>
                    <a:bodyPr/>
                    <a:lstStyle/>
                    <a:p>
                      <a:pPr marL="0" marR="0" algn="ctr">
                        <a:spcBef>
                          <a:spcPts val="0"/>
                        </a:spcBef>
                        <a:spcAft>
                          <a:spcPts val="0"/>
                        </a:spcAft>
                      </a:pPr>
                      <a:r>
                        <a:rPr lang="en-GB" sz="1800">
                          <a:effectLst/>
                        </a:rPr>
                        <a:t>636</a:t>
                      </a:r>
                      <a:endParaRPr lang="en-GB" sz="1800">
                        <a:effectLst/>
                        <a:latin typeface="Calibri"/>
                        <a:ea typeface="Calibri"/>
                        <a:cs typeface="Times New Roman"/>
                      </a:endParaRPr>
                    </a:p>
                  </a:txBody>
                  <a:tcPr marL="73025" marR="73025" marT="0" marB="0" anchor="ctr"/>
                </a:tc>
              </a:tr>
              <a:tr h="399144">
                <a:tc>
                  <a:txBody>
                    <a:bodyPr/>
                    <a:lstStyle/>
                    <a:p>
                      <a:pPr marL="0" marR="0" algn="just">
                        <a:spcBef>
                          <a:spcPts val="0"/>
                        </a:spcBef>
                        <a:spcAft>
                          <a:spcPts val="0"/>
                        </a:spcAft>
                      </a:pPr>
                      <a:r>
                        <a:rPr lang="en-GB" sz="1800" dirty="0">
                          <a:effectLst/>
                        </a:rPr>
                        <a:t>Pakistan</a:t>
                      </a:r>
                      <a:endParaRPr lang="en-GB" sz="1800" dirty="0">
                        <a:effectLst/>
                        <a:latin typeface="Calibri"/>
                        <a:ea typeface="Calibri"/>
                        <a:cs typeface="Times New Roman"/>
                      </a:endParaRPr>
                    </a:p>
                  </a:txBody>
                  <a:tcPr marL="73025" marR="73025" marT="0" marB="0" anchor="ctr">
                    <a:solidFill>
                      <a:schemeClr val="bg2">
                        <a:lumMod val="50000"/>
                      </a:schemeClr>
                    </a:solidFill>
                  </a:tcPr>
                </a:tc>
                <a:tc>
                  <a:txBody>
                    <a:bodyPr/>
                    <a:lstStyle/>
                    <a:p>
                      <a:pPr marL="0" marR="0" algn="ctr">
                        <a:spcBef>
                          <a:spcPts val="0"/>
                        </a:spcBef>
                        <a:spcAft>
                          <a:spcPts val="0"/>
                        </a:spcAft>
                      </a:pPr>
                      <a:r>
                        <a:rPr lang="en-GB" sz="1800">
                          <a:effectLst/>
                        </a:rPr>
                        <a:t>457</a:t>
                      </a:r>
                      <a:endParaRPr lang="en-GB" sz="1800">
                        <a:effectLst/>
                        <a:latin typeface="Calibri"/>
                        <a:ea typeface="Calibri"/>
                        <a:cs typeface="Times New Roman"/>
                      </a:endParaRPr>
                    </a:p>
                  </a:txBody>
                  <a:tcPr marL="73025" marR="73025" marT="0" marB="0" anchor="ctr"/>
                </a:tc>
              </a:tr>
              <a:tr h="410327">
                <a:tc>
                  <a:txBody>
                    <a:bodyPr/>
                    <a:lstStyle/>
                    <a:p>
                      <a:pPr marL="0" marR="0" algn="just">
                        <a:spcBef>
                          <a:spcPts val="0"/>
                        </a:spcBef>
                        <a:spcAft>
                          <a:spcPts val="0"/>
                        </a:spcAft>
                      </a:pPr>
                      <a:r>
                        <a:rPr lang="en-GB" sz="1800" dirty="0">
                          <a:effectLst/>
                        </a:rPr>
                        <a:t>Nepal</a:t>
                      </a:r>
                      <a:endParaRPr lang="en-GB" sz="1800" dirty="0">
                        <a:effectLst/>
                        <a:latin typeface="Calibri"/>
                        <a:ea typeface="Calibri"/>
                        <a:cs typeface="Times New Roman"/>
                      </a:endParaRPr>
                    </a:p>
                  </a:txBody>
                  <a:tcPr marL="73025" marR="73025" marT="0" marB="0" anchor="ctr">
                    <a:solidFill>
                      <a:schemeClr val="bg2">
                        <a:lumMod val="50000"/>
                      </a:schemeClr>
                    </a:solidFill>
                  </a:tcPr>
                </a:tc>
                <a:tc>
                  <a:txBody>
                    <a:bodyPr/>
                    <a:lstStyle/>
                    <a:p>
                      <a:pPr marL="0" marR="0" algn="ctr">
                        <a:spcBef>
                          <a:spcPts val="0"/>
                        </a:spcBef>
                        <a:spcAft>
                          <a:spcPts val="0"/>
                        </a:spcAft>
                      </a:pPr>
                      <a:r>
                        <a:rPr lang="en-GB" sz="1800">
                          <a:effectLst/>
                        </a:rPr>
                        <a:t>454</a:t>
                      </a:r>
                      <a:endParaRPr lang="en-GB" sz="1800">
                        <a:effectLst/>
                        <a:latin typeface="Calibri"/>
                        <a:ea typeface="Calibri"/>
                        <a:cs typeface="Times New Roman"/>
                      </a:endParaRPr>
                    </a:p>
                  </a:txBody>
                  <a:tcPr marL="73025" marR="73025" marT="0" marB="0" anchor="ctr"/>
                </a:tc>
              </a:tr>
              <a:tr h="410327">
                <a:tc>
                  <a:txBody>
                    <a:bodyPr/>
                    <a:lstStyle/>
                    <a:p>
                      <a:pPr marL="0" marR="0" algn="just">
                        <a:spcBef>
                          <a:spcPts val="0"/>
                        </a:spcBef>
                        <a:spcAft>
                          <a:spcPts val="0"/>
                        </a:spcAft>
                      </a:pPr>
                      <a:r>
                        <a:rPr lang="en-GB" sz="1800" dirty="0">
                          <a:effectLst/>
                        </a:rPr>
                        <a:t>Bangladesh</a:t>
                      </a:r>
                      <a:endParaRPr lang="en-GB" sz="1800" dirty="0">
                        <a:effectLst/>
                        <a:latin typeface="Calibri"/>
                        <a:ea typeface="Calibri"/>
                        <a:cs typeface="Times New Roman"/>
                      </a:endParaRPr>
                    </a:p>
                  </a:txBody>
                  <a:tcPr marL="73025" marR="73025" marT="0" marB="0" anchor="ctr">
                    <a:solidFill>
                      <a:schemeClr val="bg2">
                        <a:lumMod val="50000"/>
                      </a:schemeClr>
                    </a:solidFill>
                  </a:tcPr>
                </a:tc>
                <a:tc>
                  <a:txBody>
                    <a:bodyPr/>
                    <a:lstStyle/>
                    <a:p>
                      <a:pPr marL="0" marR="0" algn="ctr">
                        <a:spcBef>
                          <a:spcPts val="0"/>
                        </a:spcBef>
                        <a:spcAft>
                          <a:spcPts val="0"/>
                        </a:spcAft>
                      </a:pPr>
                      <a:r>
                        <a:rPr lang="en-GB" sz="1800" dirty="0">
                          <a:effectLst/>
                        </a:rPr>
                        <a:t>278</a:t>
                      </a:r>
                      <a:endParaRPr lang="en-GB" sz="1800" dirty="0">
                        <a:effectLst/>
                        <a:latin typeface="Calibri"/>
                        <a:ea typeface="Calibri"/>
                        <a:cs typeface="Times New Roman"/>
                      </a:endParaRPr>
                    </a:p>
                  </a:txBody>
                  <a:tcPr marL="73025" marR="73025" marT="0" marB="0" anchor="ctr"/>
                </a:tc>
              </a:tr>
            </a:tbl>
          </a:graphicData>
        </a:graphic>
      </p:graphicFrame>
      <p:pic>
        <p:nvPicPr>
          <p:cNvPr id="5" name="Content Placeholder 3"/>
          <p:cNvPicPr>
            <a:picLocks/>
          </p:cNvPicPr>
          <p:nvPr/>
        </p:nvPicPr>
        <p:blipFill>
          <a:blip r:embed="rId2">
            <a:extLst>
              <a:ext uri="{28A0092B-C50C-407E-A947-70E740481C1C}">
                <a14:useLocalDpi xmlns:a14="http://schemas.microsoft.com/office/drawing/2010/main" val="0"/>
              </a:ext>
            </a:extLst>
          </a:blip>
          <a:stretch>
            <a:fillRect/>
          </a:stretch>
        </p:blipFill>
        <p:spPr>
          <a:xfrm>
            <a:off x="3733800" y="1570220"/>
            <a:ext cx="5220931" cy="4724400"/>
          </a:xfrm>
          <a:prstGeom prst="rect">
            <a:avLst/>
          </a:prstGeom>
        </p:spPr>
      </p:pic>
    </p:spTree>
    <p:extLst>
      <p:ext uri="{BB962C8B-B14F-4D97-AF65-F5344CB8AC3E}">
        <p14:creationId xmlns:p14="http://schemas.microsoft.com/office/powerpoint/2010/main" val="2148231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Rural Electricity Access in South Asia</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90527323"/>
              </p:ext>
            </p:extLst>
          </p:nvPr>
        </p:nvGraphicFramePr>
        <p:xfrm>
          <a:off x="457200" y="1600200"/>
          <a:ext cx="8229600" cy="4343398"/>
        </p:xfrm>
        <a:graphic>
          <a:graphicData uri="http://schemas.openxmlformats.org/drawingml/2006/table">
            <a:tbl>
              <a:tblPr firstRow="1" firstCol="1" bandRow="1">
                <a:tableStyleId>{5C22544A-7EE6-4342-B048-85BDC9FD1C3A}</a:tableStyleId>
              </a:tblPr>
              <a:tblGrid>
                <a:gridCol w="2120256"/>
                <a:gridCol w="1734930"/>
                <a:gridCol w="2120256"/>
                <a:gridCol w="1127079"/>
                <a:gridCol w="1127079"/>
              </a:tblGrid>
              <a:tr h="639288">
                <a:tc rowSpan="3">
                  <a:txBody>
                    <a:bodyPr/>
                    <a:lstStyle/>
                    <a:p>
                      <a:pPr marL="0" marR="0" algn="just">
                        <a:spcBef>
                          <a:spcPts val="0"/>
                        </a:spcBef>
                        <a:spcAft>
                          <a:spcPts val="0"/>
                        </a:spcAft>
                      </a:pPr>
                      <a:r>
                        <a:rPr lang="en-GB" sz="2000">
                          <a:effectLst/>
                        </a:rPr>
                        <a:t>Country</a:t>
                      </a:r>
                      <a:endParaRPr lang="en-GB" sz="2000">
                        <a:effectLst/>
                        <a:latin typeface="Calibri"/>
                        <a:ea typeface="Calibri"/>
                        <a:cs typeface="Times New Roman"/>
                      </a:endParaRPr>
                    </a:p>
                  </a:txBody>
                  <a:tcPr marL="73025" marR="73025" marT="0" marB="0" anchor="ctr"/>
                </a:tc>
                <a:tc rowSpan="3">
                  <a:txBody>
                    <a:bodyPr/>
                    <a:lstStyle/>
                    <a:p>
                      <a:pPr marL="0" marR="0" algn="ctr">
                        <a:spcBef>
                          <a:spcPts val="0"/>
                        </a:spcBef>
                        <a:spcAft>
                          <a:spcPts val="0"/>
                        </a:spcAft>
                      </a:pPr>
                      <a:r>
                        <a:rPr lang="en-GB" sz="2000">
                          <a:effectLst/>
                        </a:rPr>
                        <a:t>Population without electricity (millions)</a:t>
                      </a:r>
                      <a:endParaRPr lang="en-GB" sz="2000">
                        <a:effectLst/>
                        <a:latin typeface="Calibri"/>
                        <a:ea typeface="Calibri"/>
                        <a:cs typeface="Times New Roman"/>
                      </a:endParaRPr>
                    </a:p>
                  </a:txBody>
                  <a:tcPr marL="73025" marR="73025" marT="0" marB="0" anchor="ctr"/>
                </a:tc>
                <a:tc gridSpan="3">
                  <a:txBody>
                    <a:bodyPr/>
                    <a:lstStyle/>
                    <a:p>
                      <a:pPr marL="0" marR="0" algn="ctr">
                        <a:spcBef>
                          <a:spcPts val="0"/>
                        </a:spcBef>
                        <a:spcAft>
                          <a:spcPts val="0"/>
                        </a:spcAft>
                      </a:pPr>
                      <a:r>
                        <a:rPr lang="en-GB" sz="2000">
                          <a:effectLst/>
                        </a:rPr>
                        <a:t>Electrification rate (%)</a:t>
                      </a:r>
                      <a:endParaRPr lang="en-GB" sz="2000">
                        <a:effectLst/>
                        <a:latin typeface="Calibri"/>
                        <a:ea typeface="Calibri"/>
                        <a:cs typeface="Times New Roman"/>
                      </a:endParaRPr>
                    </a:p>
                  </a:txBody>
                  <a:tcPr marL="73025" marR="73025" marT="0" marB="0" anchor="ctr"/>
                </a:tc>
                <a:tc hMerge="1">
                  <a:txBody>
                    <a:bodyPr/>
                    <a:lstStyle/>
                    <a:p>
                      <a:endParaRPr lang="en-GB"/>
                    </a:p>
                  </a:txBody>
                  <a:tcPr/>
                </a:tc>
                <a:tc hMerge="1">
                  <a:txBody>
                    <a:bodyPr/>
                    <a:lstStyle/>
                    <a:p>
                      <a:endParaRPr lang="en-GB"/>
                    </a:p>
                  </a:txBody>
                  <a:tcPr/>
                </a:tc>
              </a:tr>
              <a:tr h="525026">
                <a:tc vMerge="1">
                  <a:txBody>
                    <a:bodyPr/>
                    <a:lstStyle/>
                    <a:p>
                      <a:endParaRPr lang="en-GB"/>
                    </a:p>
                  </a:txBody>
                  <a:tcPr/>
                </a:tc>
                <a:tc vMerge="1">
                  <a:txBody>
                    <a:bodyPr/>
                    <a:lstStyle/>
                    <a:p>
                      <a:endParaRPr lang="en-GB"/>
                    </a:p>
                  </a:txBody>
                  <a:tcPr/>
                </a:tc>
                <a:tc gridSpan="3">
                  <a:txBody>
                    <a:bodyPr/>
                    <a:lstStyle/>
                    <a:p>
                      <a:pPr marL="0" marR="0" algn="ctr">
                        <a:spcBef>
                          <a:spcPts val="0"/>
                        </a:spcBef>
                        <a:spcAft>
                          <a:spcPts val="0"/>
                        </a:spcAft>
                      </a:pPr>
                      <a:r>
                        <a:rPr lang="en-GB" sz="2000">
                          <a:effectLst/>
                        </a:rPr>
                        <a:t>2013</a:t>
                      </a:r>
                      <a:endParaRPr lang="en-GB" sz="2000">
                        <a:effectLst/>
                        <a:latin typeface="Calibri"/>
                        <a:ea typeface="Calibri"/>
                        <a:cs typeface="Times New Roman"/>
                      </a:endParaRPr>
                    </a:p>
                  </a:txBody>
                  <a:tcPr marL="73025" marR="73025" marT="0" marB="0" anchor="ctr"/>
                </a:tc>
                <a:tc hMerge="1">
                  <a:txBody>
                    <a:bodyPr/>
                    <a:lstStyle/>
                    <a:p>
                      <a:endParaRPr lang="en-GB"/>
                    </a:p>
                  </a:txBody>
                  <a:tcPr/>
                </a:tc>
                <a:tc hMerge="1">
                  <a:txBody>
                    <a:bodyPr/>
                    <a:lstStyle/>
                    <a:p>
                      <a:endParaRPr lang="en-GB"/>
                    </a:p>
                  </a:txBody>
                  <a:tcPr/>
                </a:tc>
              </a:tr>
              <a:tr h="590112">
                <a:tc vMerge="1">
                  <a:txBody>
                    <a:bodyPr/>
                    <a:lstStyle/>
                    <a:p>
                      <a:endParaRPr lang="en-GB"/>
                    </a:p>
                  </a:txBody>
                  <a:tcPr/>
                </a:tc>
                <a:tc vMerge="1">
                  <a:txBody>
                    <a:bodyPr/>
                    <a:lstStyle/>
                    <a:p>
                      <a:endParaRPr lang="en-GB"/>
                    </a:p>
                  </a:txBody>
                  <a:tcPr/>
                </a:tc>
                <a:tc>
                  <a:txBody>
                    <a:bodyPr/>
                    <a:lstStyle/>
                    <a:p>
                      <a:pPr marL="0" marR="0" algn="ctr">
                        <a:spcBef>
                          <a:spcPts val="0"/>
                        </a:spcBef>
                        <a:spcAft>
                          <a:spcPts val="0"/>
                        </a:spcAft>
                      </a:pPr>
                      <a:r>
                        <a:rPr lang="en-GB" sz="2000">
                          <a:effectLst/>
                        </a:rPr>
                        <a:t>Urban</a:t>
                      </a:r>
                      <a:endParaRPr lang="en-GB" sz="2000">
                        <a:effectLst/>
                        <a:latin typeface="Calibri"/>
                        <a:ea typeface="Calibri"/>
                        <a:cs typeface="Times New Roman"/>
                      </a:endParaRPr>
                    </a:p>
                  </a:txBody>
                  <a:tcPr marL="73025" marR="73025" marT="0" marB="0" anchor="ctr"/>
                </a:tc>
                <a:tc>
                  <a:txBody>
                    <a:bodyPr/>
                    <a:lstStyle/>
                    <a:p>
                      <a:pPr marL="0" marR="0" algn="ctr">
                        <a:spcBef>
                          <a:spcPts val="0"/>
                        </a:spcBef>
                        <a:spcAft>
                          <a:spcPts val="0"/>
                        </a:spcAft>
                      </a:pPr>
                      <a:r>
                        <a:rPr lang="en-GB" sz="2000">
                          <a:effectLst/>
                        </a:rPr>
                        <a:t>Rural</a:t>
                      </a:r>
                      <a:endParaRPr lang="en-GB" sz="2000">
                        <a:effectLst/>
                        <a:latin typeface="Calibri"/>
                        <a:ea typeface="Calibri"/>
                        <a:cs typeface="Times New Roman"/>
                      </a:endParaRPr>
                    </a:p>
                  </a:txBody>
                  <a:tcPr marL="73025" marR="73025" marT="0" marB="0" anchor="ctr"/>
                </a:tc>
                <a:tc>
                  <a:txBody>
                    <a:bodyPr/>
                    <a:lstStyle/>
                    <a:p>
                      <a:pPr marL="0" marR="0" algn="ctr">
                        <a:spcBef>
                          <a:spcPts val="0"/>
                        </a:spcBef>
                        <a:spcAft>
                          <a:spcPts val="0"/>
                        </a:spcAft>
                      </a:pPr>
                      <a:r>
                        <a:rPr lang="en-GB" sz="2000">
                          <a:effectLst/>
                        </a:rPr>
                        <a:t>Total</a:t>
                      </a:r>
                      <a:endParaRPr lang="en-GB" sz="2000">
                        <a:effectLst/>
                        <a:latin typeface="Calibri"/>
                        <a:ea typeface="Calibri"/>
                        <a:cs typeface="Times New Roman"/>
                      </a:endParaRPr>
                    </a:p>
                  </a:txBody>
                  <a:tcPr marL="73025" marR="73025" marT="0" marB="0" anchor="ctr"/>
                </a:tc>
              </a:tr>
              <a:tr h="491760">
                <a:tc>
                  <a:txBody>
                    <a:bodyPr/>
                    <a:lstStyle/>
                    <a:p>
                      <a:pPr marL="0" marR="0" algn="just">
                        <a:spcBef>
                          <a:spcPts val="0"/>
                        </a:spcBef>
                        <a:spcAft>
                          <a:spcPts val="0"/>
                        </a:spcAft>
                      </a:pPr>
                      <a:r>
                        <a:rPr lang="en-GB" sz="2000">
                          <a:effectLst/>
                        </a:rPr>
                        <a:t>Bangladesh</a:t>
                      </a:r>
                      <a:endParaRPr lang="en-GB" sz="2000">
                        <a:effectLst/>
                        <a:latin typeface="Calibri"/>
                        <a:ea typeface="Calibri"/>
                        <a:cs typeface="Times New Roman"/>
                      </a:endParaRPr>
                    </a:p>
                  </a:txBody>
                  <a:tcPr marL="73025" marR="73025" marT="0" marB="0" anchor="ctr"/>
                </a:tc>
                <a:tc>
                  <a:txBody>
                    <a:bodyPr/>
                    <a:lstStyle/>
                    <a:p>
                      <a:pPr marL="0" marR="0" algn="ctr">
                        <a:spcBef>
                          <a:spcPts val="0"/>
                        </a:spcBef>
                        <a:spcAft>
                          <a:spcPts val="0"/>
                        </a:spcAft>
                      </a:pPr>
                      <a:r>
                        <a:rPr lang="en-GB" sz="2000">
                          <a:effectLst/>
                        </a:rPr>
                        <a:t>60</a:t>
                      </a:r>
                      <a:endParaRPr lang="en-GB" sz="2000">
                        <a:effectLst/>
                        <a:latin typeface="Calibri"/>
                        <a:ea typeface="Calibri"/>
                        <a:cs typeface="Times New Roman"/>
                      </a:endParaRPr>
                    </a:p>
                  </a:txBody>
                  <a:tcPr marL="73025" marR="73025" marT="0" marB="0" anchor="ctr"/>
                </a:tc>
                <a:tc>
                  <a:txBody>
                    <a:bodyPr/>
                    <a:lstStyle/>
                    <a:p>
                      <a:pPr marL="0" marR="0" algn="ctr">
                        <a:spcBef>
                          <a:spcPts val="0"/>
                        </a:spcBef>
                        <a:spcAft>
                          <a:spcPts val="0"/>
                        </a:spcAft>
                      </a:pPr>
                      <a:r>
                        <a:rPr lang="en-GB" sz="2000">
                          <a:effectLst/>
                        </a:rPr>
                        <a:t>90.2</a:t>
                      </a:r>
                      <a:endParaRPr lang="en-GB" sz="2000">
                        <a:effectLst/>
                        <a:latin typeface="Calibri"/>
                        <a:ea typeface="Calibri"/>
                        <a:cs typeface="Times New Roman"/>
                      </a:endParaRPr>
                    </a:p>
                  </a:txBody>
                  <a:tcPr marL="73025" marR="73025" marT="0" marB="0" anchor="ctr"/>
                </a:tc>
                <a:tc>
                  <a:txBody>
                    <a:bodyPr/>
                    <a:lstStyle/>
                    <a:p>
                      <a:pPr marL="0" marR="0" algn="ctr">
                        <a:spcBef>
                          <a:spcPts val="0"/>
                        </a:spcBef>
                        <a:spcAft>
                          <a:spcPts val="0"/>
                        </a:spcAft>
                      </a:pPr>
                      <a:r>
                        <a:rPr lang="en-GB" sz="2000">
                          <a:effectLst/>
                        </a:rPr>
                        <a:t>29</a:t>
                      </a:r>
                      <a:endParaRPr lang="en-GB" sz="2000">
                        <a:effectLst/>
                        <a:latin typeface="Calibri"/>
                        <a:ea typeface="Calibri"/>
                        <a:cs typeface="Times New Roman"/>
                      </a:endParaRPr>
                    </a:p>
                  </a:txBody>
                  <a:tcPr marL="73025" marR="73025" marT="0" marB="0" anchor="ctr"/>
                </a:tc>
                <a:tc>
                  <a:txBody>
                    <a:bodyPr/>
                    <a:lstStyle/>
                    <a:p>
                      <a:pPr marL="0" marR="0" algn="ctr">
                        <a:spcBef>
                          <a:spcPts val="0"/>
                        </a:spcBef>
                        <a:spcAft>
                          <a:spcPts val="0"/>
                        </a:spcAft>
                      </a:pPr>
                      <a:r>
                        <a:rPr lang="en-GB" sz="2000">
                          <a:effectLst/>
                        </a:rPr>
                        <a:t>41</a:t>
                      </a:r>
                      <a:endParaRPr lang="en-GB" sz="2000">
                        <a:effectLst/>
                        <a:latin typeface="Calibri"/>
                        <a:ea typeface="Calibri"/>
                        <a:cs typeface="Times New Roman"/>
                      </a:endParaRPr>
                    </a:p>
                  </a:txBody>
                  <a:tcPr marL="73025" marR="73025" marT="0" marB="0" anchor="ctr"/>
                </a:tc>
              </a:tr>
              <a:tr h="458494">
                <a:tc>
                  <a:txBody>
                    <a:bodyPr/>
                    <a:lstStyle/>
                    <a:p>
                      <a:pPr marL="0" marR="0" algn="just">
                        <a:spcBef>
                          <a:spcPts val="0"/>
                        </a:spcBef>
                        <a:spcAft>
                          <a:spcPts val="0"/>
                        </a:spcAft>
                      </a:pPr>
                      <a:r>
                        <a:rPr lang="en-GB" sz="2000">
                          <a:effectLst/>
                        </a:rPr>
                        <a:t>India</a:t>
                      </a:r>
                      <a:endParaRPr lang="en-GB" sz="2000">
                        <a:effectLst/>
                        <a:latin typeface="Calibri"/>
                        <a:ea typeface="Calibri"/>
                        <a:cs typeface="Times New Roman"/>
                      </a:endParaRPr>
                    </a:p>
                  </a:txBody>
                  <a:tcPr marL="73025" marR="73025" marT="0" marB="0" anchor="ctr"/>
                </a:tc>
                <a:tc>
                  <a:txBody>
                    <a:bodyPr/>
                    <a:lstStyle/>
                    <a:p>
                      <a:pPr marL="0" marR="0" algn="ctr">
                        <a:spcBef>
                          <a:spcPts val="0"/>
                        </a:spcBef>
                        <a:spcAft>
                          <a:spcPts val="0"/>
                        </a:spcAft>
                      </a:pPr>
                      <a:r>
                        <a:rPr lang="en-GB" sz="2000">
                          <a:effectLst/>
                        </a:rPr>
                        <a:t>237</a:t>
                      </a:r>
                      <a:endParaRPr lang="en-GB" sz="2000">
                        <a:effectLst/>
                        <a:latin typeface="Calibri"/>
                        <a:ea typeface="Calibri"/>
                        <a:cs typeface="Times New Roman"/>
                      </a:endParaRPr>
                    </a:p>
                  </a:txBody>
                  <a:tcPr marL="73025" marR="73025" marT="0" marB="0" anchor="ctr"/>
                </a:tc>
                <a:tc>
                  <a:txBody>
                    <a:bodyPr/>
                    <a:lstStyle/>
                    <a:p>
                      <a:pPr marL="0" marR="0" algn="ctr">
                        <a:spcBef>
                          <a:spcPts val="0"/>
                        </a:spcBef>
                        <a:spcAft>
                          <a:spcPts val="0"/>
                        </a:spcAft>
                      </a:pPr>
                      <a:r>
                        <a:rPr lang="en-GB" sz="2000">
                          <a:effectLst/>
                        </a:rPr>
                        <a:t>96</a:t>
                      </a:r>
                      <a:endParaRPr lang="en-GB" sz="2000">
                        <a:effectLst/>
                        <a:latin typeface="Calibri"/>
                        <a:ea typeface="Calibri"/>
                        <a:cs typeface="Times New Roman"/>
                      </a:endParaRPr>
                    </a:p>
                  </a:txBody>
                  <a:tcPr marL="73025" marR="73025" marT="0" marB="0" anchor="ctr"/>
                </a:tc>
                <a:tc>
                  <a:txBody>
                    <a:bodyPr/>
                    <a:lstStyle/>
                    <a:p>
                      <a:pPr marL="0" marR="0" algn="ctr">
                        <a:spcBef>
                          <a:spcPts val="0"/>
                        </a:spcBef>
                        <a:spcAft>
                          <a:spcPts val="0"/>
                        </a:spcAft>
                      </a:pPr>
                      <a:r>
                        <a:rPr lang="en-GB" sz="2000">
                          <a:effectLst/>
                        </a:rPr>
                        <a:t>74</a:t>
                      </a:r>
                      <a:endParaRPr lang="en-GB" sz="2000">
                        <a:effectLst/>
                        <a:latin typeface="Calibri"/>
                        <a:ea typeface="Calibri"/>
                        <a:cs typeface="Times New Roman"/>
                      </a:endParaRPr>
                    </a:p>
                  </a:txBody>
                  <a:tcPr marL="73025" marR="73025" marT="0" marB="0" anchor="ctr"/>
                </a:tc>
                <a:tc>
                  <a:txBody>
                    <a:bodyPr/>
                    <a:lstStyle/>
                    <a:p>
                      <a:pPr marL="0" marR="0" algn="ctr">
                        <a:spcBef>
                          <a:spcPts val="0"/>
                        </a:spcBef>
                        <a:spcAft>
                          <a:spcPts val="0"/>
                        </a:spcAft>
                      </a:pPr>
                      <a:r>
                        <a:rPr lang="en-GB" sz="2000">
                          <a:effectLst/>
                        </a:rPr>
                        <a:t>81</a:t>
                      </a:r>
                      <a:endParaRPr lang="en-GB" sz="2000">
                        <a:effectLst/>
                        <a:latin typeface="Calibri"/>
                        <a:ea typeface="Calibri"/>
                        <a:cs typeface="Times New Roman"/>
                      </a:endParaRPr>
                    </a:p>
                  </a:txBody>
                  <a:tcPr marL="73025" marR="73025" marT="0" marB="0" anchor="ctr"/>
                </a:tc>
              </a:tr>
              <a:tr h="507670">
                <a:tc>
                  <a:txBody>
                    <a:bodyPr/>
                    <a:lstStyle/>
                    <a:p>
                      <a:pPr marL="0" marR="0" algn="just">
                        <a:spcBef>
                          <a:spcPts val="0"/>
                        </a:spcBef>
                        <a:spcAft>
                          <a:spcPts val="0"/>
                        </a:spcAft>
                      </a:pPr>
                      <a:r>
                        <a:rPr lang="en-GB" sz="2000">
                          <a:effectLst/>
                        </a:rPr>
                        <a:t>Nepal</a:t>
                      </a:r>
                      <a:endParaRPr lang="en-GB" sz="2000">
                        <a:effectLst/>
                        <a:latin typeface="Calibri"/>
                        <a:ea typeface="Calibri"/>
                        <a:cs typeface="Times New Roman"/>
                      </a:endParaRPr>
                    </a:p>
                  </a:txBody>
                  <a:tcPr marL="73025" marR="73025" marT="0" marB="0" anchor="ctr"/>
                </a:tc>
                <a:tc>
                  <a:txBody>
                    <a:bodyPr/>
                    <a:lstStyle/>
                    <a:p>
                      <a:pPr marL="0" marR="0" algn="ctr">
                        <a:spcBef>
                          <a:spcPts val="0"/>
                        </a:spcBef>
                        <a:spcAft>
                          <a:spcPts val="0"/>
                        </a:spcAft>
                      </a:pPr>
                      <a:r>
                        <a:rPr lang="en-GB" sz="2000">
                          <a:effectLst/>
                        </a:rPr>
                        <a:t>7</a:t>
                      </a:r>
                      <a:endParaRPr lang="en-GB" sz="2000">
                        <a:effectLst/>
                        <a:latin typeface="Calibri"/>
                        <a:ea typeface="Calibri"/>
                        <a:cs typeface="Times New Roman"/>
                      </a:endParaRPr>
                    </a:p>
                  </a:txBody>
                  <a:tcPr marL="73025" marR="73025" marT="0" marB="0" anchor="ctr"/>
                </a:tc>
                <a:tc>
                  <a:txBody>
                    <a:bodyPr/>
                    <a:lstStyle/>
                    <a:p>
                      <a:pPr marL="0" marR="0" algn="ctr">
                        <a:spcBef>
                          <a:spcPts val="0"/>
                        </a:spcBef>
                        <a:spcAft>
                          <a:spcPts val="0"/>
                        </a:spcAft>
                      </a:pPr>
                      <a:r>
                        <a:rPr lang="en-GB" sz="2000">
                          <a:effectLst/>
                        </a:rPr>
                        <a:t>97</a:t>
                      </a:r>
                      <a:endParaRPr lang="en-GB" sz="2000">
                        <a:effectLst/>
                        <a:latin typeface="Calibri"/>
                        <a:ea typeface="Calibri"/>
                        <a:cs typeface="Times New Roman"/>
                      </a:endParaRPr>
                    </a:p>
                  </a:txBody>
                  <a:tcPr marL="73025" marR="73025" marT="0" marB="0" anchor="ctr"/>
                </a:tc>
                <a:tc>
                  <a:txBody>
                    <a:bodyPr/>
                    <a:lstStyle/>
                    <a:p>
                      <a:pPr marL="0" marR="0" algn="ctr">
                        <a:spcBef>
                          <a:spcPts val="0"/>
                        </a:spcBef>
                        <a:spcAft>
                          <a:spcPts val="0"/>
                        </a:spcAft>
                      </a:pPr>
                      <a:r>
                        <a:rPr lang="en-GB" sz="2000">
                          <a:effectLst/>
                        </a:rPr>
                        <a:t>71.3</a:t>
                      </a:r>
                      <a:endParaRPr lang="en-GB" sz="2000">
                        <a:effectLst/>
                        <a:latin typeface="Calibri"/>
                        <a:ea typeface="Calibri"/>
                        <a:cs typeface="Times New Roman"/>
                      </a:endParaRPr>
                    </a:p>
                  </a:txBody>
                  <a:tcPr marL="73025" marR="73025" marT="0" marB="0" anchor="ctr"/>
                </a:tc>
                <a:tc>
                  <a:txBody>
                    <a:bodyPr/>
                    <a:lstStyle/>
                    <a:p>
                      <a:pPr marL="0" marR="0" algn="ctr">
                        <a:spcBef>
                          <a:spcPts val="0"/>
                        </a:spcBef>
                        <a:spcAft>
                          <a:spcPts val="0"/>
                        </a:spcAft>
                      </a:pPr>
                      <a:r>
                        <a:rPr lang="en-GB" sz="2000">
                          <a:effectLst/>
                        </a:rPr>
                        <a:t>76.3</a:t>
                      </a:r>
                      <a:endParaRPr lang="en-GB" sz="2000">
                        <a:effectLst/>
                        <a:latin typeface="Calibri"/>
                        <a:ea typeface="Calibri"/>
                        <a:cs typeface="Times New Roman"/>
                      </a:endParaRPr>
                    </a:p>
                  </a:txBody>
                  <a:tcPr marL="73025" marR="73025" marT="0" marB="0" anchor="ctr"/>
                </a:tc>
              </a:tr>
              <a:tr h="623378">
                <a:tc>
                  <a:txBody>
                    <a:bodyPr/>
                    <a:lstStyle/>
                    <a:p>
                      <a:pPr marL="0" marR="0" algn="just">
                        <a:spcBef>
                          <a:spcPts val="0"/>
                        </a:spcBef>
                        <a:spcAft>
                          <a:spcPts val="0"/>
                        </a:spcAft>
                      </a:pPr>
                      <a:r>
                        <a:rPr lang="en-GB" sz="2000">
                          <a:effectLst/>
                        </a:rPr>
                        <a:t>Pakistan</a:t>
                      </a:r>
                      <a:endParaRPr lang="en-GB" sz="2000">
                        <a:effectLst/>
                        <a:latin typeface="Calibri"/>
                        <a:ea typeface="Calibri"/>
                        <a:cs typeface="Times New Roman"/>
                      </a:endParaRPr>
                    </a:p>
                  </a:txBody>
                  <a:tcPr marL="73025" marR="73025" marT="0" marB="0" anchor="ctr"/>
                </a:tc>
                <a:tc>
                  <a:txBody>
                    <a:bodyPr/>
                    <a:lstStyle/>
                    <a:p>
                      <a:pPr marL="0" marR="0" algn="ctr">
                        <a:spcBef>
                          <a:spcPts val="0"/>
                        </a:spcBef>
                        <a:spcAft>
                          <a:spcPts val="0"/>
                        </a:spcAft>
                      </a:pPr>
                      <a:r>
                        <a:rPr lang="en-GB" sz="2000">
                          <a:effectLst/>
                        </a:rPr>
                        <a:t>50</a:t>
                      </a:r>
                      <a:endParaRPr lang="en-GB" sz="2000">
                        <a:effectLst/>
                        <a:latin typeface="Calibri"/>
                        <a:ea typeface="Calibri"/>
                        <a:cs typeface="Times New Roman"/>
                      </a:endParaRPr>
                    </a:p>
                  </a:txBody>
                  <a:tcPr marL="73025" marR="73025" marT="0" marB="0" anchor="ctr"/>
                </a:tc>
                <a:tc>
                  <a:txBody>
                    <a:bodyPr/>
                    <a:lstStyle/>
                    <a:p>
                      <a:pPr marL="0" marR="0" algn="ctr">
                        <a:spcBef>
                          <a:spcPts val="0"/>
                        </a:spcBef>
                        <a:spcAft>
                          <a:spcPts val="0"/>
                        </a:spcAft>
                      </a:pPr>
                      <a:r>
                        <a:rPr lang="en-GB" sz="2000">
                          <a:effectLst/>
                        </a:rPr>
                        <a:t>90.6</a:t>
                      </a:r>
                      <a:endParaRPr lang="en-GB" sz="2000">
                        <a:effectLst/>
                        <a:latin typeface="Calibri"/>
                        <a:ea typeface="Calibri"/>
                        <a:cs typeface="Times New Roman"/>
                      </a:endParaRPr>
                    </a:p>
                  </a:txBody>
                  <a:tcPr marL="73025" marR="73025" marT="0" marB="0" anchor="ctr"/>
                </a:tc>
                <a:tc>
                  <a:txBody>
                    <a:bodyPr/>
                    <a:lstStyle/>
                    <a:p>
                      <a:pPr marL="0" marR="0" algn="ctr">
                        <a:spcBef>
                          <a:spcPts val="0"/>
                        </a:spcBef>
                        <a:spcAft>
                          <a:spcPts val="0"/>
                        </a:spcAft>
                      </a:pPr>
                      <a:r>
                        <a:rPr lang="en-GB" sz="2000">
                          <a:effectLst/>
                        </a:rPr>
                        <a:t>61.9</a:t>
                      </a:r>
                      <a:endParaRPr lang="en-GB" sz="2000">
                        <a:effectLst/>
                        <a:latin typeface="Calibri"/>
                        <a:ea typeface="Calibri"/>
                        <a:cs typeface="Times New Roman"/>
                      </a:endParaRPr>
                    </a:p>
                  </a:txBody>
                  <a:tcPr marL="73025" marR="73025" marT="0" marB="0" anchor="ctr"/>
                </a:tc>
                <a:tc>
                  <a:txBody>
                    <a:bodyPr/>
                    <a:lstStyle/>
                    <a:p>
                      <a:pPr marL="0" marR="0" algn="ctr">
                        <a:spcBef>
                          <a:spcPts val="0"/>
                        </a:spcBef>
                        <a:spcAft>
                          <a:spcPts val="0"/>
                        </a:spcAft>
                      </a:pPr>
                      <a:r>
                        <a:rPr lang="en-GB" sz="2000">
                          <a:effectLst/>
                        </a:rPr>
                        <a:t>72.8</a:t>
                      </a:r>
                      <a:endParaRPr lang="en-GB" sz="2000">
                        <a:effectLst/>
                        <a:latin typeface="Calibri"/>
                        <a:ea typeface="Calibri"/>
                        <a:cs typeface="Times New Roman"/>
                      </a:endParaRPr>
                    </a:p>
                  </a:txBody>
                  <a:tcPr marL="73025" marR="73025" marT="0" marB="0" anchor="ctr"/>
                </a:tc>
              </a:tr>
              <a:tr h="507670">
                <a:tc>
                  <a:txBody>
                    <a:bodyPr/>
                    <a:lstStyle/>
                    <a:p>
                      <a:pPr marL="0" marR="0" algn="just">
                        <a:spcBef>
                          <a:spcPts val="0"/>
                        </a:spcBef>
                        <a:spcAft>
                          <a:spcPts val="0"/>
                        </a:spcAft>
                      </a:pPr>
                      <a:r>
                        <a:rPr lang="en-GB" sz="2000">
                          <a:effectLst/>
                        </a:rPr>
                        <a:t>Sri Lanka</a:t>
                      </a:r>
                      <a:endParaRPr lang="en-GB" sz="2000">
                        <a:effectLst/>
                        <a:latin typeface="Calibri"/>
                        <a:ea typeface="Calibri"/>
                        <a:cs typeface="Times New Roman"/>
                      </a:endParaRPr>
                    </a:p>
                  </a:txBody>
                  <a:tcPr marL="73025" marR="73025" marT="0" marB="0" anchor="ctr"/>
                </a:tc>
                <a:tc>
                  <a:txBody>
                    <a:bodyPr/>
                    <a:lstStyle/>
                    <a:p>
                      <a:pPr marL="0" marR="0" algn="ctr">
                        <a:spcBef>
                          <a:spcPts val="0"/>
                        </a:spcBef>
                        <a:spcAft>
                          <a:spcPts val="0"/>
                        </a:spcAft>
                      </a:pPr>
                      <a:r>
                        <a:rPr lang="en-GB" sz="2000">
                          <a:effectLst/>
                        </a:rPr>
                        <a:t>1</a:t>
                      </a:r>
                      <a:endParaRPr lang="en-GB" sz="2000">
                        <a:effectLst/>
                        <a:latin typeface="Calibri"/>
                        <a:ea typeface="Calibri"/>
                        <a:cs typeface="Times New Roman"/>
                      </a:endParaRPr>
                    </a:p>
                  </a:txBody>
                  <a:tcPr marL="73025" marR="73025" marT="0" marB="0" anchor="ctr"/>
                </a:tc>
                <a:tc>
                  <a:txBody>
                    <a:bodyPr/>
                    <a:lstStyle/>
                    <a:p>
                      <a:pPr marL="0" marR="0" algn="ctr">
                        <a:spcBef>
                          <a:spcPts val="0"/>
                        </a:spcBef>
                        <a:spcAft>
                          <a:spcPts val="0"/>
                        </a:spcAft>
                      </a:pPr>
                      <a:r>
                        <a:rPr lang="en-GB" sz="2000">
                          <a:effectLst/>
                        </a:rPr>
                        <a:t>98.6</a:t>
                      </a:r>
                      <a:endParaRPr lang="en-GB" sz="2000">
                        <a:effectLst/>
                        <a:latin typeface="Calibri"/>
                        <a:ea typeface="Calibri"/>
                        <a:cs typeface="Times New Roman"/>
                      </a:endParaRPr>
                    </a:p>
                  </a:txBody>
                  <a:tcPr marL="73025" marR="73025" marT="0" marB="0" anchor="ctr"/>
                </a:tc>
                <a:tc>
                  <a:txBody>
                    <a:bodyPr/>
                    <a:lstStyle/>
                    <a:p>
                      <a:pPr marL="0" marR="0" algn="ctr">
                        <a:spcBef>
                          <a:spcPts val="0"/>
                        </a:spcBef>
                        <a:spcAft>
                          <a:spcPts val="0"/>
                        </a:spcAft>
                      </a:pPr>
                      <a:r>
                        <a:rPr lang="en-GB" sz="2000">
                          <a:effectLst/>
                        </a:rPr>
                        <a:t>92.9</a:t>
                      </a:r>
                      <a:endParaRPr lang="en-GB" sz="2000">
                        <a:effectLst/>
                        <a:latin typeface="Calibri"/>
                        <a:ea typeface="Calibri"/>
                        <a:cs typeface="Times New Roman"/>
                      </a:endParaRPr>
                    </a:p>
                  </a:txBody>
                  <a:tcPr marL="73025" marR="73025" marT="0" marB="0" anchor="ctr"/>
                </a:tc>
                <a:tc>
                  <a:txBody>
                    <a:bodyPr/>
                    <a:lstStyle/>
                    <a:p>
                      <a:pPr marL="0" marR="0" algn="ctr">
                        <a:spcBef>
                          <a:spcPts val="0"/>
                        </a:spcBef>
                        <a:spcAft>
                          <a:spcPts val="0"/>
                        </a:spcAft>
                      </a:pPr>
                      <a:r>
                        <a:rPr lang="en-GB" sz="2000" dirty="0">
                          <a:effectLst/>
                        </a:rPr>
                        <a:t>94</a:t>
                      </a:r>
                      <a:endParaRPr lang="en-GB" sz="2000" dirty="0">
                        <a:effectLst/>
                        <a:latin typeface="Calibri"/>
                        <a:ea typeface="Calibri"/>
                        <a:cs typeface="Times New Roman"/>
                      </a:endParaRPr>
                    </a:p>
                  </a:txBody>
                  <a:tcPr marL="73025" marR="73025" marT="0" marB="0" anchor="ctr"/>
                </a:tc>
              </a:tr>
            </a:tbl>
          </a:graphicData>
        </a:graphic>
      </p:graphicFrame>
      <p:sp>
        <p:nvSpPr>
          <p:cNvPr id="5" name="Rectangle 4"/>
          <p:cNvSpPr/>
          <p:nvPr/>
        </p:nvSpPr>
        <p:spPr>
          <a:xfrm>
            <a:off x="6629400" y="6172200"/>
            <a:ext cx="1978427" cy="369332"/>
          </a:xfrm>
          <a:prstGeom prst="rect">
            <a:avLst/>
          </a:prstGeom>
        </p:spPr>
        <p:txBody>
          <a:bodyPr wrap="none">
            <a:spAutoFit/>
          </a:bodyPr>
          <a:lstStyle/>
          <a:p>
            <a:r>
              <a:rPr lang="en-GB" dirty="0"/>
              <a:t>(Kumar et al. 2010)</a:t>
            </a:r>
            <a:endParaRPr lang="en-GB" dirty="0"/>
          </a:p>
        </p:txBody>
      </p:sp>
    </p:spTree>
    <p:extLst>
      <p:ext uri="{BB962C8B-B14F-4D97-AF65-F5344CB8AC3E}">
        <p14:creationId xmlns:p14="http://schemas.microsoft.com/office/powerpoint/2010/main" val="3122431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energy access</a:t>
            </a:r>
            <a:endParaRPr lang="en-GB" dirty="0"/>
          </a:p>
        </p:txBody>
      </p:sp>
      <p:sp>
        <p:nvSpPr>
          <p:cNvPr id="3" name="Content Placeholder 2"/>
          <p:cNvSpPr>
            <a:spLocks noGrp="1"/>
          </p:cNvSpPr>
          <p:nvPr>
            <p:ph idx="1"/>
          </p:nvPr>
        </p:nvSpPr>
        <p:spPr/>
        <p:txBody>
          <a:bodyPr>
            <a:normAutofit fontScale="85000" lnSpcReduction="20000"/>
          </a:bodyPr>
          <a:lstStyle/>
          <a:p>
            <a:r>
              <a:rPr lang="en-GB" dirty="0"/>
              <a:t>Rural communities not only witness an improvement in quality of life from reliable energy access but rural electrification can support refrigeration in clinics, education equipment such as computers and televisions in schools, communication, and simple entertainment systems (World Bank 2008</a:t>
            </a:r>
            <a:r>
              <a:rPr lang="en-GB" dirty="0" smtClean="0"/>
              <a:t>)</a:t>
            </a:r>
          </a:p>
          <a:p>
            <a:r>
              <a:rPr lang="en-GB" dirty="0" smtClean="0"/>
              <a:t>Access </a:t>
            </a:r>
            <a:r>
              <a:rPr lang="en-GB" dirty="0"/>
              <a:t>to modern forms of energy like electricity also has potential for revenue generating activities for a rural population like irrigation for better crop yield, food preservation, crop processing, cooling and small-scale industries which help to raise the living standard of the local people (</a:t>
            </a:r>
            <a:r>
              <a:rPr lang="en-GB" dirty="0" err="1"/>
              <a:t>Kanase-Patil</a:t>
            </a:r>
            <a:r>
              <a:rPr lang="en-GB" dirty="0"/>
              <a:t> et al. 2010).</a:t>
            </a:r>
            <a:endParaRPr lang="en-GB" dirty="0"/>
          </a:p>
        </p:txBody>
      </p:sp>
    </p:spTree>
    <p:extLst>
      <p:ext uri="{BB962C8B-B14F-4D97-AF65-F5344CB8AC3E}">
        <p14:creationId xmlns:p14="http://schemas.microsoft.com/office/powerpoint/2010/main" val="1552576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Decentralized energy</a:t>
            </a:r>
            <a:endParaRPr lang="en-GB" dirty="0"/>
          </a:p>
        </p:txBody>
      </p:sp>
      <p:sp>
        <p:nvSpPr>
          <p:cNvPr id="3" name="Content Placeholder 2"/>
          <p:cNvSpPr>
            <a:spLocks noGrp="1"/>
          </p:cNvSpPr>
          <p:nvPr>
            <p:ph idx="1"/>
          </p:nvPr>
        </p:nvSpPr>
        <p:spPr/>
        <p:txBody>
          <a:bodyPr>
            <a:normAutofit fontScale="77500" lnSpcReduction="20000"/>
          </a:bodyPr>
          <a:lstStyle/>
          <a:p>
            <a:r>
              <a:rPr lang="en-GB" dirty="0"/>
              <a:t>Almost all countries in the world rely on a centralized power production and distribution system through a national grid (infrastructure of wires and electrical equipment) and this centralized system has been mainly perpetuated by advantage of economies of scale (</a:t>
            </a:r>
            <a:r>
              <a:rPr lang="en-GB" dirty="0" err="1"/>
              <a:t>Yazdanie</a:t>
            </a:r>
            <a:r>
              <a:rPr lang="en-GB" dirty="0"/>
              <a:t> et al. 2016</a:t>
            </a:r>
            <a:r>
              <a:rPr lang="en-GB" dirty="0" smtClean="0"/>
              <a:t>)</a:t>
            </a:r>
          </a:p>
          <a:p>
            <a:r>
              <a:rPr lang="en-GB" dirty="0" smtClean="0"/>
              <a:t>This </a:t>
            </a:r>
            <a:r>
              <a:rPr lang="en-GB" dirty="0"/>
              <a:t>centralized system of electricity delivery is mostly based on fossil fuel resources causing environmental degradation due to greenhouse gas emissions (</a:t>
            </a:r>
            <a:r>
              <a:rPr lang="en-GB" dirty="0" err="1"/>
              <a:t>Hiremath</a:t>
            </a:r>
            <a:r>
              <a:rPr lang="en-GB" dirty="0"/>
              <a:t> et al. 2011</a:t>
            </a:r>
            <a:r>
              <a:rPr lang="en-GB" dirty="0" smtClean="0"/>
              <a:t>)</a:t>
            </a:r>
          </a:p>
          <a:p>
            <a:r>
              <a:rPr lang="en-GB" dirty="0" smtClean="0"/>
              <a:t>Grid </a:t>
            </a:r>
            <a:r>
              <a:rPr lang="en-GB" dirty="0"/>
              <a:t>extension to rural regions in developing countries is often impractical due to high costs caused by low load factors, low population and scattered and remote regions (Mohammed et al. 2014). </a:t>
            </a:r>
          </a:p>
          <a:p>
            <a:endParaRPr lang="en-GB" dirty="0"/>
          </a:p>
        </p:txBody>
      </p:sp>
    </p:spTree>
    <p:extLst>
      <p:ext uri="{BB962C8B-B14F-4D97-AF65-F5344CB8AC3E}">
        <p14:creationId xmlns:p14="http://schemas.microsoft.com/office/powerpoint/2010/main" val="1255259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Decentralized energy</a:t>
            </a:r>
            <a:endParaRPr lang="en-GB" dirty="0"/>
          </a:p>
        </p:txBody>
      </p:sp>
      <p:sp>
        <p:nvSpPr>
          <p:cNvPr id="3" name="Content Placeholder 2"/>
          <p:cNvSpPr>
            <a:spLocks noGrp="1"/>
          </p:cNvSpPr>
          <p:nvPr>
            <p:ph idx="1"/>
          </p:nvPr>
        </p:nvSpPr>
        <p:spPr/>
        <p:txBody>
          <a:bodyPr>
            <a:normAutofit fontScale="77500" lnSpcReduction="20000"/>
          </a:bodyPr>
          <a:lstStyle/>
          <a:p>
            <a:r>
              <a:rPr lang="en-GB" dirty="0"/>
              <a:t>Decentralized Renewable Energy Systems (DRES) are not connected to the main grid and they harness energy in proximity of its intended area of consumption. They are seen as capable of providing affordable and clean energy access to remote rural populations (Sharma 2007; World Bank 2008; </a:t>
            </a:r>
            <a:r>
              <a:rPr lang="en-GB" dirty="0" err="1"/>
              <a:t>Kaundinya</a:t>
            </a:r>
            <a:r>
              <a:rPr lang="en-GB" dirty="0"/>
              <a:t> et al. 2009; </a:t>
            </a:r>
            <a:r>
              <a:rPr lang="en-GB" dirty="0" err="1"/>
              <a:t>Kanase-Patil</a:t>
            </a:r>
            <a:r>
              <a:rPr lang="en-GB" dirty="0"/>
              <a:t> et al. 2010; Clemens et al. 2010; </a:t>
            </a:r>
            <a:r>
              <a:rPr lang="en-GB" dirty="0" err="1"/>
              <a:t>Narula</a:t>
            </a:r>
            <a:r>
              <a:rPr lang="en-GB" dirty="0"/>
              <a:t> et al. 2012; World Bank 2014; </a:t>
            </a:r>
            <a:r>
              <a:rPr lang="en-GB" dirty="0" err="1"/>
              <a:t>Schnitzar</a:t>
            </a:r>
            <a:r>
              <a:rPr lang="en-GB" dirty="0"/>
              <a:t> et al. 2014). </a:t>
            </a:r>
            <a:endParaRPr lang="en-GB" dirty="0" smtClean="0"/>
          </a:p>
          <a:p>
            <a:r>
              <a:rPr lang="en-GB" dirty="0" smtClean="0"/>
              <a:t>Other </a:t>
            </a:r>
            <a:r>
              <a:rPr lang="en-GB" dirty="0"/>
              <a:t>terminologies that have been used to refer to DRES in the literature are Decentralized Distributed Generation (DDG), decentralized generation technologies (DGT) (</a:t>
            </a:r>
            <a:r>
              <a:rPr lang="en-GB" dirty="0" err="1"/>
              <a:t>Yazdanie</a:t>
            </a:r>
            <a:r>
              <a:rPr lang="en-GB" dirty="0"/>
              <a:t> et al. 2016), Distributed Renewable energy (DRE) (REN21 2016) or Decentralized Energy Planning (DEP) (</a:t>
            </a:r>
            <a:r>
              <a:rPr lang="en-GB" dirty="0" err="1"/>
              <a:t>Hiremath</a:t>
            </a:r>
            <a:r>
              <a:rPr lang="en-GB" dirty="0"/>
              <a:t> et al. 2009).  </a:t>
            </a:r>
          </a:p>
          <a:p>
            <a:endParaRPr lang="en-GB" dirty="0"/>
          </a:p>
        </p:txBody>
      </p:sp>
    </p:spTree>
    <p:extLst>
      <p:ext uri="{BB962C8B-B14F-4D97-AF65-F5344CB8AC3E}">
        <p14:creationId xmlns:p14="http://schemas.microsoft.com/office/powerpoint/2010/main" val="5933520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Decentralized Renewable Energy Systems</a:t>
            </a:r>
            <a:endParaRPr lang="en-GB" dirty="0"/>
          </a:p>
        </p:txBody>
      </p:sp>
      <p:sp>
        <p:nvSpPr>
          <p:cNvPr id="3" name="Content Placeholder 2"/>
          <p:cNvSpPr>
            <a:spLocks noGrp="1"/>
          </p:cNvSpPr>
          <p:nvPr>
            <p:ph idx="1"/>
          </p:nvPr>
        </p:nvSpPr>
        <p:spPr/>
        <p:txBody>
          <a:bodyPr>
            <a:normAutofit lnSpcReduction="10000"/>
          </a:bodyPr>
          <a:lstStyle/>
          <a:p>
            <a:r>
              <a:rPr lang="en-GB" dirty="0"/>
              <a:t>The term Decentralized Renewable Energy Systems (DRES) refers to systems that are used to deliver:</a:t>
            </a:r>
          </a:p>
          <a:p>
            <a:pPr lvl="0"/>
            <a:r>
              <a:rPr lang="en-GB" dirty="0"/>
              <a:t>Electricity from Renewable energy technologies such as photovoltaics, small hydel plants, small wind turbines etc. </a:t>
            </a:r>
          </a:p>
          <a:p>
            <a:pPr lvl="0"/>
            <a:r>
              <a:rPr lang="en-GB" dirty="0"/>
              <a:t>Clean energy for cooking and space heating from improved cooking stoves, solar cookers, biomass gasification plants, biogas plants etc.</a:t>
            </a:r>
          </a:p>
          <a:p>
            <a:endParaRPr lang="en-GB" dirty="0"/>
          </a:p>
        </p:txBody>
      </p:sp>
    </p:spTree>
    <p:extLst>
      <p:ext uri="{BB962C8B-B14F-4D97-AF65-F5344CB8AC3E}">
        <p14:creationId xmlns:p14="http://schemas.microsoft.com/office/powerpoint/2010/main" val="1527815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GB" dirty="0"/>
          </a:p>
        </p:txBody>
      </p:sp>
      <p:sp>
        <p:nvSpPr>
          <p:cNvPr id="3" name="Content Placeholder 2"/>
          <p:cNvSpPr>
            <a:spLocks noGrp="1"/>
          </p:cNvSpPr>
          <p:nvPr>
            <p:ph idx="1"/>
          </p:nvPr>
        </p:nvSpPr>
        <p:spPr/>
        <p:txBody>
          <a:bodyPr>
            <a:normAutofit/>
          </a:bodyPr>
          <a:lstStyle/>
          <a:p>
            <a:pPr>
              <a:lnSpc>
                <a:spcPct val="150000"/>
              </a:lnSpc>
            </a:pPr>
            <a:r>
              <a:rPr lang="en-US" dirty="0" smtClean="0"/>
              <a:t>What was the research about?</a:t>
            </a:r>
          </a:p>
          <a:p>
            <a:pPr>
              <a:lnSpc>
                <a:spcPct val="150000"/>
              </a:lnSpc>
            </a:pPr>
            <a:r>
              <a:rPr lang="en-US" dirty="0" smtClean="0"/>
              <a:t>Why was there a need for this research?</a:t>
            </a:r>
          </a:p>
          <a:p>
            <a:pPr>
              <a:lnSpc>
                <a:spcPct val="150000"/>
              </a:lnSpc>
            </a:pPr>
            <a:r>
              <a:rPr lang="en-US" dirty="0" smtClean="0"/>
              <a:t>Methodology and method used </a:t>
            </a:r>
          </a:p>
          <a:p>
            <a:pPr>
              <a:lnSpc>
                <a:spcPct val="150000"/>
              </a:lnSpc>
            </a:pPr>
            <a:r>
              <a:rPr lang="en-US" dirty="0" smtClean="0"/>
              <a:t>Findings and conclusions</a:t>
            </a:r>
          </a:p>
          <a:p>
            <a:pPr>
              <a:lnSpc>
                <a:spcPct val="150000"/>
              </a:lnSpc>
            </a:pPr>
            <a:r>
              <a:rPr lang="en-US" dirty="0" smtClean="0"/>
              <a:t>Implications of the study</a:t>
            </a:r>
            <a:endParaRPr lang="en-GB" dirty="0"/>
          </a:p>
        </p:txBody>
      </p:sp>
    </p:spTree>
    <p:extLst>
      <p:ext uri="{BB962C8B-B14F-4D97-AF65-F5344CB8AC3E}">
        <p14:creationId xmlns:p14="http://schemas.microsoft.com/office/powerpoint/2010/main" val="22083447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Solar Lantern</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97915" y="1600200"/>
            <a:ext cx="4548170" cy="4525963"/>
          </a:xfrm>
        </p:spPr>
      </p:pic>
    </p:spTree>
    <p:extLst>
      <p:ext uri="{BB962C8B-B14F-4D97-AF65-F5344CB8AC3E}">
        <p14:creationId xmlns:p14="http://schemas.microsoft.com/office/powerpoint/2010/main" val="4279523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Improved cooking stove</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24204" y="1600200"/>
            <a:ext cx="4095592" cy="4525963"/>
          </a:xfrm>
        </p:spPr>
      </p:pic>
    </p:spTree>
    <p:extLst>
      <p:ext uri="{BB962C8B-B14F-4D97-AF65-F5344CB8AC3E}">
        <p14:creationId xmlns:p14="http://schemas.microsoft.com/office/powerpoint/2010/main" val="3665711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Biogas plant</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28725" y="1905794"/>
            <a:ext cx="6686550" cy="3914775"/>
          </a:xfrm>
        </p:spPr>
      </p:pic>
    </p:spTree>
    <p:extLst>
      <p:ext uri="{BB962C8B-B14F-4D97-AF65-F5344CB8AC3E}">
        <p14:creationId xmlns:p14="http://schemas.microsoft.com/office/powerpoint/2010/main" val="14199938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Biogas plant</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28725" y="1905794"/>
            <a:ext cx="6686550" cy="391477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962" y="1524000"/>
            <a:ext cx="8220075" cy="4772025"/>
          </a:xfrm>
          <a:prstGeom prst="rect">
            <a:avLst/>
          </a:prstGeom>
        </p:spPr>
      </p:pic>
    </p:spTree>
    <p:extLst>
      <p:ext uri="{BB962C8B-B14F-4D97-AF65-F5344CB8AC3E}">
        <p14:creationId xmlns:p14="http://schemas.microsoft.com/office/powerpoint/2010/main" val="40367374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Solar Home Systems</a:t>
            </a:r>
            <a:endParaRPr lang="en-GB"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371600"/>
            <a:ext cx="8458200" cy="4953000"/>
          </a:xfrm>
          <a:prstGeom prst="rect">
            <a:avLst/>
          </a:prstGeom>
          <a:noFill/>
          <a:ln>
            <a:noFill/>
          </a:ln>
        </p:spPr>
      </p:pic>
      <p:sp>
        <p:nvSpPr>
          <p:cNvPr id="5" name="Rectangle 4"/>
          <p:cNvSpPr/>
          <p:nvPr/>
        </p:nvSpPr>
        <p:spPr>
          <a:xfrm>
            <a:off x="487680" y="6396335"/>
            <a:ext cx="8153400" cy="369332"/>
          </a:xfrm>
          <a:prstGeom prst="rect">
            <a:avLst/>
          </a:prstGeom>
        </p:spPr>
        <p:txBody>
          <a:bodyPr wrap="square">
            <a:spAutoFit/>
          </a:bodyPr>
          <a:lstStyle/>
          <a:p>
            <a:r>
              <a:rPr lang="en-GB" dirty="0"/>
              <a:t>Major types of Solar Home Systems installed by </a:t>
            </a:r>
            <a:r>
              <a:rPr lang="en-GB" dirty="0" err="1"/>
              <a:t>Grameen</a:t>
            </a:r>
            <a:r>
              <a:rPr lang="en-GB" dirty="0"/>
              <a:t> Shakti (</a:t>
            </a:r>
            <a:r>
              <a:rPr lang="en-GB" dirty="0" err="1"/>
              <a:t>Alam</a:t>
            </a:r>
            <a:r>
              <a:rPr lang="en-GB" dirty="0"/>
              <a:t> et al. 2003)</a:t>
            </a:r>
            <a:endParaRPr lang="en-GB" dirty="0"/>
          </a:p>
        </p:txBody>
      </p:sp>
    </p:spTree>
    <p:extLst>
      <p:ext uri="{BB962C8B-B14F-4D97-AF65-F5344CB8AC3E}">
        <p14:creationId xmlns:p14="http://schemas.microsoft.com/office/powerpoint/2010/main" val="30600944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GB" dirty="0" smtClean="0"/>
              <a:t>An </a:t>
            </a:r>
            <a:r>
              <a:rPr lang="en-GB" dirty="0"/>
              <a:t>analysis of literature on barriers to DRES in South Asia has been carried out. This study will analyse peer reviewed and grey literature discussing barriers to DRES in five countries in South Asia namely, Bangladesh, India, Nepal, Pakistan, and Sri </a:t>
            </a:r>
            <a:r>
              <a:rPr lang="en-GB" dirty="0" smtClean="0"/>
              <a:t>Lanka</a:t>
            </a:r>
          </a:p>
          <a:p>
            <a:r>
              <a:rPr lang="en-GB" dirty="0" smtClean="0"/>
              <a:t>These </a:t>
            </a:r>
            <a:r>
              <a:rPr lang="en-GB" dirty="0"/>
              <a:t>countries were chosen for the study with the intent of capturing a broad range of development in DRES and energy conditions in the South Asian region. </a:t>
            </a:r>
          </a:p>
          <a:p>
            <a:endParaRPr lang="en-GB" dirty="0"/>
          </a:p>
        </p:txBody>
      </p:sp>
    </p:spTree>
    <p:extLst>
      <p:ext uri="{BB962C8B-B14F-4D97-AF65-F5344CB8AC3E}">
        <p14:creationId xmlns:p14="http://schemas.microsoft.com/office/powerpoint/2010/main" val="11902876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of the research</a:t>
            </a:r>
            <a:endParaRPr lang="en-GB" dirty="0"/>
          </a:p>
        </p:txBody>
      </p:sp>
      <p:sp>
        <p:nvSpPr>
          <p:cNvPr id="3" name="Content Placeholder 2"/>
          <p:cNvSpPr>
            <a:spLocks noGrp="1"/>
          </p:cNvSpPr>
          <p:nvPr>
            <p:ph idx="1"/>
          </p:nvPr>
        </p:nvSpPr>
        <p:spPr/>
        <p:txBody>
          <a:bodyPr>
            <a:normAutofit fontScale="92500"/>
          </a:bodyPr>
          <a:lstStyle/>
          <a:p>
            <a:pPr lvl="0"/>
            <a:r>
              <a:rPr lang="en-GB" dirty="0" smtClean="0"/>
              <a:t>To </a:t>
            </a:r>
            <a:r>
              <a:rPr lang="en-GB" dirty="0"/>
              <a:t>systematically review and analyse the barriers to DRES in South Asia in peer-reviewed and grey literature to discover major themes and implications; </a:t>
            </a:r>
          </a:p>
          <a:p>
            <a:pPr lvl="0"/>
            <a:r>
              <a:rPr lang="en-GB" dirty="0"/>
              <a:t>To perform a comparative analysis of the content and practical impact of both types of literatures to discover main characteristics and qualities of the two sources and the implications to their usefulness to DRES practitioners.</a:t>
            </a:r>
          </a:p>
          <a:p>
            <a:endParaRPr lang="en-GB" dirty="0"/>
          </a:p>
        </p:txBody>
      </p:sp>
    </p:spTree>
    <p:extLst>
      <p:ext uri="{BB962C8B-B14F-4D97-AF65-F5344CB8AC3E}">
        <p14:creationId xmlns:p14="http://schemas.microsoft.com/office/powerpoint/2010/main" val="708195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 analysis</a:t>
            </a:r>
            <a:endParaRPr lang="en-GB" dirty="0"/>
          </a:p>
        </p:txBody>
      </p:sp>
      <p:sp>
        <p:nvSpPr>
          <p:cNvPr id="3" name="Content Placeholder 2"/>
          <p:cNvSpPr>
            <a:spLocks noGrp="1"/>
          </p:cNvSpPr>
          <p:nvPr>
            <p:ph idx="1"/>
          </p:nvPr>
        </p:nvSpPr>
        <p:spPr/>
        <p:txBody>
          <a:bodyPr>
            <a:normAutofit fontScale="85000" lnSpcReduction="20000"/>
          </a:bodyPr>
          <a:lstStyle/>
          <a:p>
            <a:r>
              <a:rPr lang="en-GB" dirty="0"/>
              <a:t>Content analysis is a research method which utilizes all forms of communication including written text </a:t>
            </a:r>
            <a:r>
              <a:rPr lang="en-GB" dirty="0" smtClean="0"/>
              <a:t>(</a:t>
            </a:r>
            <a:r>
              <a:rPr lang="en-GB" dirty="0"/>
              <a:t>Marshall 1999</a:t>
            </a:r>
            <a:r>
              <a:rPr lang="en-GB" dirty="0" smtClean="0"/>
              <a:t>)</a:t>
            </a:r>
          </a:p>
          <a:p>
            <a:r>
              <a:rPr lang="en-GB" dirty="0" smtClean="0"/>
              <a:t>Any </a:t>
            </a:r>
            <a:r>
              <a:rPr lang="en-GB" dirty="0"/>
              <a:t>technique for making inferences objectively and systematically identifying specified characteristic of </a:t>
            </a:r>
            <a:r>
              <a:rPr lang="en-GB" dirty="0" smtClean="0"/>
              <a:t>messages</a:t>
            </a:r>
            <a:r>
              <a:rPr lang="en-GB" dirty="0"/>
              <a:t> </a:t>
            </a:r>
            <a:r>
              <a:rPr lang="en-GB" dirty="0" smtClean="0"/>
              <a:t>(</a:t>
            </a:r>
            <a:r>
              <a:rPr lang="en-GB" dirty="0" err="1" smtClean="0"/>
              <a:t>Holsti</a:t>
            </a:r>
            <a:r>
              <a:rPr lang="en-GB" dirty="0" smtClean="0"/>
              <a:t> 1969)</a:t>
            </a:r>
          </a:p>
          <a:p>
            <a:r>
              <a:rPr lang="en-GB" dirty="0" smtClean="0"/>
              <a:t>A research </a:t>
            </a:r>
            <a:r>
              <a:rPr lang="en-GB" dirty="0"/>
              <a:t>technique for making replicable and valid inferences from texts (and other meaningful matter) in the contexts of their </a:t>
            </a:r>
            <a:r>
              <a:rPr lang="en-GB" dirty="0" smtClean="0"/>
              <a:t>use (</a:t>
            </a:r>
            <a:r>
              <a:rPr lang="en-GB" dirty="0" err="1" smtClean="0"/>
              <a:t>Krippendorff</a:t>
            </a:r>
            <a:r>
              <a:rPr lang="en-GB" dirty="0" smtClean="0"/>
              <a:t> 2013</a:t>
            </a:r>
            <a:r>
              <a:rPr lang="en-GB" dirty="0"/>
              <a:t>) </a:t>
            </a:r>
            <a:endParaRPr lang="en-GB" dirty="0" smtClean="0"/>
          </a:p>
          <a:p>
            <a:r>
              <a:rPr lang="en-GB" dirty="0" smtClean="0"/>
              <a:t>A method </a:t>
            </a:r>
            <a:r>
              <a:rPr lang="en-GB" dirty="0"/>
              <a:t>that employs a specific set of steps to deduce information that is not otherwise apparent in the </a:t>
            </a:r>
            <a:r>
              <a:rPr lang="en-GB" dirty="0" smtClean="0"/>
              <a:t>text  (Weber 1990) </a:t>
            </a:r>
            <a:endParaRPr lang="en-GB" dirty="0"/>
          </a:p>
        </p:txBody>
      </p:sp>
    </p:spTree>
    <p:extLst>
      <p:ext uri="{BB962C8B-B14F-4D97-AF65-F5344CB8AC3E}">
        <p14:creationId xmlns:p14="http://schemas.microsoft.com/office/powerpoint/2010/main" val="33719021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81000"/>
            <a:ext cx="8305800" cy="6096000"/>
          </a:xfrm>
          <a:prstGeom prst="rect">
            <a:avLst/>
          </a:prstGeom>
          <a:noFill/>
          <a:ln>
            <a:noFill/>
          </a:ln>
        </p:spPr>
      </p:pic>
      <p:sp>
        <p:nvSpPr>
          <p:cNvPr id="5" name="Rectangle 4"/>
          <p:cNvSpPr/>
          <p:nvPr/>
        </p:nvSpPr>
        <p:spPr>
          <a:xfrm>
            <a:off x="6781800" y="6353118"/>
            <a:ext cx="1468672" cy="369332"/>
          </a:xfrm>
          <a:prstGeom prst="rect">
            <a:avLst/>
          </a:prstGeom>
        </p:spPr>
        <p:txBody>
          <a:bodyPr wrap="none">
            <a:spAutoFit/>
          </a:bodyPr>
          <a:lstStyle/>
          <a:p>
            <a:r>
              <a:rPr lang="en-GB" dirty="0" smtClean="0"/>
              <a:t> </a:t>
            </a:r>
            <a:r>
              <a:rPr lang="en-GB" b="1" dirty="0"/>
              <a:t>(</a:t>
            </a:r>
            <a:r>
              <a:rPr lang="en-GB" b="1" dirty="0" err="1"/>
              <a:t>Friese</a:t>
            </a:r>
            <a:r>
              <a:rPr lang="en-GB" b="1" dirty="0"/>
              <a:t> 2013)</a:t>
            </a:r>
            <a:endParaRPr lang="en-GB" dirty="0"/>
          </a:p>
        </p:txBody>
      </p:sp>
    </p:spTree>
    <p:extLst>
      <p:ext uri="{BB962C8B-B14F-4D97-AF65-F5344CB8AC3E}">
        <p14:creationId xmlns:p14="http://schemas.microsoft.com/office/powerpoint/2010/main" val="18448563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487362"/>
          </a:xfrm>
        </p:spPr>
        <p:txBody>
          <a:bodyPr>
            <a:normAutofit fontScale="90000"/>
          </a:bodyPr>
          <a:lstStyle/>
          <a:p>
            <a:r>
              <a:rPr lang="en-US" dirty="0" smtClean="0"/>
              <a:t>Findings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59008281"/>
              </p:ext>
            </p:extLst>
          </p:nvPr>
        </p:nvGraphicFramePr>
        <p:xfrm>
          <a:off x="37475" y="1143000"/>
          <a:ext cx="8915400" cy="5008076"/>
        </p:xfrm>
        <a:graphic>
          <a:graphicData uri="http://schemas.openxmlformats.org/drawingml/2006/table">
            <a:tbl>
              <a:tblPr>
                <a:tableStyleId>{5C22544A-7EE6-4342-B048-85BDC9FD1C3A}</a:tableStyleId>
              </a:tblPr>
              <a:tblGrid>
                <a:gridCol w="406342"/>
                <a:gridCol w="2007074"/>
                <a:gridCol w="6501984"/>
              </a:tblGrid>
              <a:tr h="253777">
                <a:tc gridSpan="2">
                  <a:txBody>
                    <a:bodyPr/>
                    <a:lstStyle/>
                    <a:p>
                      <a:pPr marL="0" marR="0" algn="just">
                        <a:lnSpc>
                          <a:spcPct val="115000"/>
                        </a:lnSpc>
                        <a:spcBef>
                          <a:spcPts val="0"/>
                        </a:spcBef>
                        <a:spcAft>
                          <a:spcPts val="0"/>
                        </a:spcAft>
                      </a:pPr>
                      <a:r>
                        <a:rPr lang="en-GB" sz="2000" b="1" dirty="0">
                          <a:effectLst/>
                        </a:rPr>
                        <a:t>Barrier Title </a:t>
                      </a:r>
                      <a:endParaRPr lang="en-GB" sz="2000" b="1" dirty="0">
                        <a:effectLst/>
                        <a:latin typeface="Calibri"/>
                        <a:ea typeface="Calibri"/>
                        <a:cs typeface="Times New Roman"/>
                      </a:endParaRPr>
                    </a:p>
                  </a:txBody>
                  <a:tcPr marL="55802" marR="55802" marT="0" marB="0" anchor="ctr"/>
                </a:tc>
                <a:tc hMerge="1">
                  <a:txBody>
                    <a:bodyPr/>
                    <a:lstStyle/>
                    <a:p>
                      <a:endParaRPr lang="en-GB"/>
                    </a:p>
                  </a:txBody>
                  <a:tcPr/>
                </a:tc>
                <a:tc>
                  <a:txBody>
                    <a:bodyPr/>
                    <a:lstStyle/>
                    <a:p>
                      <a:pPr marL="0" marR="0" algn="just">
                        <a:lnSpc>
                          <a:spcPct val="115000"/>
                        </a:lnSpc>
                        <a:spcBef>
                          <a:spcPts val="0"/>
                        </a:spcBef>
                        <a:spcAft>
                          <a:spcPts val="0"/>
                        </a:spcAft>
                      </a:pPr>
                      <a:r>
                        <a:rPr lang="en-GB" sz="2000" b="1" dirty="0">
                          <a:effectLst/>
                        </a:rPr>
                        <a:t>Definition</a:t>
                      </a:r>
                      <a:endParaRPr lang="en-GB" sz="2000" b="1" dirty="0">
                        <a:effectLst/>
                        <a:latin typeface="Calibri"/>
                        <a:ea typeface="Calibri"/>
                        <a:cs typeface="Times New Roman"/>
                      </a:endParaRPr>
                    </a:p>
                  </a:txBody>
                  <a:tcPr marL="55802" marR="55802" marT="0" marB="0" anchor="ctr"/>
                </a:tc>
              </a:tr>
              <a:tr h="1178534">
                <a:tc>
                  <a:txBody>
                    <a:bodyPr/>
                    <a:lstStyle/>
                    <a:p>
                      <a:pPr marL="0" marR="0" algn="ctr">
                        <a:lnSpc>
                          <a:spcPct val="115000"/>
                        </a:lnSpc>
                        <a:spcBef>
                          <a:spcPts val="0"/>
                        </a:spcBef>
                        <a:spcAft>
                          <a:spcPts val="0"/>
                        </a:spcAft>
                      </a:pPr>
                      <a:r>
                        <a:rPr lang="en-GB" sz="2000">
                          <a:effectLst/>
                        </a:rPr>
                        <a:t>1</a:t>
                      </a:r>
                      <a:endParaRPr lang="en-GB" sz="2000">
                        <a:effectLst/>
                        <a:latin typeface="Calibri"/>
                        <a:ea typeface="Calibri"/>
                        <a:cs typeface="Times New Roman"/>
                      </a:endParaRPr>
                    </a:p>
                  </a:txBody>
                  <a:tcPr marL="55802" marR="55802" marT="0" marB="0" anchor="ctr"/>
                </a:tc>
                <a:tc>
                  <a:txBody>
                    <a:bodyPr/>
                    <a:lstStyle/>
                    <a:p>
                      <a:pPr marL="0" marR="0" algn="l">
                        <a:lnSpc>
                          <a:spcPct val="115000"/>
                        </a:lnSpc>
                        <a:spcBef>
                          <a:spcPts val="0"/>
                        </a:spcBef>
                        <a:spcAft>
                          <a:spcPts val="0"/>
                        </a:spcAft>
                      </a:pPr>
                      <a:r>
                        <a:rPr lang="en-GB" sz="2000" b="1" dirty="0">
                          <a:effectLst/>
                        </a:rPr>
                        <a:t>Institutional barriers</a:t>
                      </a:r>
                      <a:endParaRPr lang="en-GB" sz="2000" b="1" dirty="0">
                        <a:effectLst/>
                        <a:latin typeface="Calibri"/>
                        <a:ea typeface="Calibri"/>
                        <a:cs typeface="Times New Roman"/>
                      </a:endParaRPr>
                    </a:p>
                  </a:txBody>
                  <a:tcPr marL="55802" marR="55802" marT="0" marB="0" anchor="ctr"/>
                </a:tc>
                <a:tc>
                  <a:txBody>
                    <a:bodyPr/>
                    <a:lstStyle/>
                    <a:p>
                      <a:pPr marL="0" marR="0" algn="just">
                        <a:lnSpc>
                          <a:spcPct val="115000"/>
                        </a:lnSpc>
                        <a:spcBef>
                          <a:spcPts val="0"/>
                        </a:spcBef>
                        <a:spcAft>
                          <a:spcPts val="0"/>
                        </a:spcAft>
                      </a:pPr>
                      <a:r>
                        <a:rPr lang="en-GB" sz="2000" dirty="0">
                          <a:effectLst/>
                        </a:rPr>
                        <a:t>This section contains the barriers to Decentralized renewable energy systems (DRES) associated with organized entities such as government organisations, power utilities responsible for rural electrification, NGOs, etc</a:t>
                      </a:r>
                      <a:r>
                        <a:rPr lang="en-GB" sz="2000" dirty="0" smtClean="0">
                          <a:effectLst/>
                        </a:rPr>
                        <a:t>.</a:t>
                      </a:r>
                      <a:endParaRPr lang="en-GB" sz="2000" dirty="0">
                        <a:effectLst/>
                        <a:latin typeface="Calibri"/>
                        <a:ea typeface="Calibri"/>
                        <a:cs typeface="Times New Roman"/>
                      </a:endParaRPr>
                    </a:p>
                  </a:txBody>
                  <a:tcPr marL="55802" marR="55802" marT="0" marB="0" anchor="ctr"/>
                </a:tc>
              </a:tr>
              <a:tr h="1031217">
                <a:tc>
                  <a:txBody>
                    <a:bodyPr/>
                    <a:lstStyle/>
                    <a:p>
                      <a:pPr marL="0" marR="0" algn="ctr">
                        <a:lnSpc>
                          <a:spcPct val="115000"/>
                        </a:lnSpc>
                        <a:spcBef>
                          <a:spcPts val="0"/>
                        </a:spcBef>
                        <a:spcAft>
                          <a:spcPts val="0"/>
                        </a:spcAft>
                      </a:pPr>
                      <a:r>
                        <a:rPr lang="en-GB" sz="2000">
                          <a:effectLst/>
                        </a:rPr>
                        <a:t>2</a:t>
                      </a:r>
                      <a:endParaRPr lang="en-GB" sz="2000">
                        <a:effectLst/>
                        <a:latin typeface="Calibri"/>
                        <a:ea typeface="Calibri"/>
                        <a:cs typeface="Times New Roman"/>
                      </a:endParaRPr>
                    </a:p>
                  </a:txBody>
                  <a:tcPr marL="55802" marR="55802" marT="0" marB="0" anchor="ctr"/>
                </a:tc>
                <a:tc>
                  <a:txBody>
                    <a:bodyPr/>
                    <a:lstStyle/>
                    <a:p>
                      <a:pPr marL="0" marR="0" algn="l">
                        <a:lnSpc>
                          <a:spcPct val="115000"/>
                        </a:lnSpc>
                        <a:spcBef>
                          <a:spcPts val="0"/>
                        </a:spcBef>
                        <a:spcAft>
                          <a:spcPts val="0"/>
                        </a:spcAft>
                      </a:pPr>
                      <a:r>
                        <a:rPr lang="en-GB" sz="2000" b="1" dirty="0">
                          <a:effectLst/>
                        </a:rPr>
                        <a:t>Legal and regulatory  barriers</a:t>
                      </a:r>
                      <a:endParaRPr lang="en-GB" sz="2000" b="1" dirty="0">
                        <a:effectLst/>
                        <a:latin typeface="Calibri"/>
                        <a:ea typeface="Calibri"/>
                        <a:cs typeface="Times New Roman"/>
                      </a:endParaRPr>
                    </a:p>
                  </a:txBody>
                  <a:tcPr marL="55802" marR="55802" marT="0" marB="0" anchor="ctr"/>
                </a:tc>
                <a:tc>
                  <a:txBody>
                    <a:bodyPr/>
                    <a:lstStyle/>
                    <a:p>
                      <a:pPr marL="0" marR="0" algn="just">
                        <a:lnSpc>
                          <a:spcPct val="115000"/>
                        </a:lnSpc>
                        <a:spcBef>
                          <a:spcPts val="0"/>
                        </a:spcBef>
                        <a:spcAft>
                          <a:spcPts val="0"/>
                        </a:spcAft>
                      </a:pPr>
                      <a:r>
                        <a:rPr lang="en-GB" sz="2000" dirty="0">
                          <a:effectLst/>
                        </a:rPr>
                        <a:t>This section discusses all challenges associated with policy and </a:t>
                      </a:r>
                      <a:r>
                        <a:rPr lang="en-GB" sz="2000" dirty="0" smtClean="0">
                          <a:effectLst/>
                        </a:rPr>
                        <a:t>regulations</a:t>
                      </a:r>
                      <a:endParaRPr lang="en-GB" sz="2000" dirty="0">
                        <a:effectLst/>
                        <a:latin typeface="Calibri"/>
                        <a:ea typeface="Calibri"/>
                        <a:cs typeface="Times New Roman"/>
                      </a:endParaRPr>
                    </a:p>
                  </a:txBody>
                  <a:tcPr marL="55802" marR="55802" marT="0" marB="0" anchor="ctr"/>
                </a:tc>
              </a:tr>
              <a:tr h="589267">
                <a:tc>
                  <a:txBody>
                    <a:bodyPr/>
                    <a:lstStyle/>
                    <a:p>
                      <a:pPr marL="0" marR="0" algn="ctr">
                        <a:lnSpc>
                          <a:spcPct val="115000"/>
                        </a:lnSpc>
                        <a:spcBef>
                          <a:spcPts val="0"/>
                        </a:spcBef>
                        <a:spcAft>
                          <a:spcPts val="0"/>
                        </a:spcAft>
                      </a:pPr>
                      <a:r>
                        <a:rPr lang="en-GB" sz="2000">
                          <a:effectLst/>
                        </a:rPr>
                        <a:t>3</a:t>
                      </a:r>
                      <a:endParaRPr lang="en-GB" sz="2000">
                        <a:effectLst/>
                        <a:latin typeface="Calibri"/>
                        <a:ea typeface="Calibri"/>
                        <a:cs typeface="Times New Roman"/>
                      </a:endParaRPr>
                    </a:p>
                  </a:txBody>
                  <a:tcPr marL="55802" marR="55802" marT="0" marB="0" anchor="ctr"/>
                </a:tc>
                <a:tc>
                  <a:txBody>
                    <a:bodyPr/>
                    <a:lstStyle/>
                    <a:p>
                      <a:pPr marL="0" marR="0" algn="l">
                        <a:lnSpc>
                          <a:spcPct val="115000"/>
                        </a:lnSpc>
                        <a:spcBef>
                          <a:spcPts val="0"/>
                        </a:spcBef>
                        <a:spcAft>
                          <a:spcPts val="0"/>
                        </a:spcAft>
                      </a:pPr>
                      <a:r>
                        <a:rPr lang="en-GB" sz="2000" b="1" dirty="0">
                          <a:effectLst/>
                        </a:rPr>
                        <a:t>Monetary barriers</a:t>
                      </a:r>
                      <a:endParaRPr lang="en-GB" sz="2000" b="1" dirty="0">
                        <a:effectLst/>
                        <a:latin typeface="Calibri"/>
                        <a:ea typeface="Calibri"/>
                        <a:cs typeface="Times New Roman"/>
                      </a:endParaRPr>
                    </a:p>
                  </a:txBody>
                  <a:tcPr marL="55802" marR="55802" marT="0" marB="0" anchor="ctr"/>
                </a:tc>
                <a:tc>
                  <a:txBody>
                    <a:bodyPr/>
                    <a:lstStyle/>
                    <a:p>
                      <a:pPr marL="0" marR="0" algn="just">
                        <a:lnSpc>
                          <a:spcPct val="115000"/>
                        </a:lnSpc>
                        <a:spcBef>
                          <a:spcPts val="0"/>
                        </a:spcBef>
                        <a:spcAft>
                          <a:spcPts val="0"/>
                        </a:spcAft>
                      </a:pPr>
                      <a:r>
                        <a:rPr lang="en-GB" sz="2000" dirty="0">
                          <a:effectLst/>
                        </a:rPr>
                        <a:t>This section discusses some of the financial reason </a:t>
                      </a:r>
                    </a:p>
                  </a:txBody>
                  <a:tcPr marL="55802" marR="55802" marT="0" marB="0" anchor="ctr"/>
                </a:tc>
              </a:tr>
              <a:tr h="883901">
                <a:tc>
                  <a:txBody>
                    <a:bodyPr/>
                    <a:lstStyle/>
                    <a:p>
                      <a:pPr marL="0" marR="0" algn="ctr">
                        <a:lnSpc>
                          <a:spcPct val="115000"/>
                        </a:lnSpc>
                        <a:spcBef>
                          <a:spcPts val="0"/>
                        </a:spcBef>
                        <a:spcAft>
                          <a:spcPts val="0"/>
                        </a:spcAft>
                      </a:pPr>
                      <a:r>
                        <a:rPr lang="en-GB" sz="2000">
                          <a:effectLst/>
                        </a:rPr>
                        <a:t>4</a:t>
                      </a:r>
                      <a:endParaRPr lang="en-GB" sz="2000">
                        <a:effectLst/>
                        <a:latin typeface="Calibri"/>
                        <a:ea typeface="Calibri"/>
                        <a:cs typeface="Times New Roman"/>
                      </a:endParaRPr>
                    </a:p>
                  </a:txBody>
                  <a:tcPr marL="55802" marR="55802" marT="0" marB="0" anchor="ctr"/>
                </a:tc>
                <a:tc>
                  <a:txBody>
                    <a:bodyPr/>
                    <a:lstStyle/>
                    <a:p>
                      <a:pPr marL="0" marR="0" algn="l">
                        <a:lnSpc>
                          <a:spcPct val="115000"/>
                        </a:lnSpc>
                        <a:spcBef>
                          <a:spcPts val="0"/>
                        </a:spcBef>
                        <a:spcAft>
                          <a:spcPts val="0"/>
                        </a:spcAft>
                      </a:pPr>
                      <a:r>
                        <a:rPr lang="en-GB" sz="2000" b="1" dirty="0">
                          <a:effectLst/>
                        </a:rPr>
                        <a:t>Social and People related barriers</a:t>
                      </a:r>
                      <a:endParaRPr lang="en-GB" sz="2000" b="1" dirty="0">
                        <a:effectLst/>
                        <a:latin typeface="Calibri"/>
                        <a:ea typeface="Calibri"/>
                        <a:cs typeface="Times New Roman"/>
                      </a:endParaRPr>
                    </a:p>
                  </a:txBody>
                  <a:tcPr marL="55802" marR="55802" marT="0" marB="0" anchor="ctr"/>
                </a:tc>
                <a:tc>
                  <a:txBody>
                    <a:bodyPr/>
                    <a:lstStyle/>
                    <a:p>
                      <a:pPr marL="0" marR="0" algn="just">
                        <a:lnSpc>
                          <a:spcPct val="115000"/>
                        </a:lnSpc>
                        <a:spcBef>
                          <a:spcPts val="0"/>
                        </a:spcBef>
                        <a:spcAft>
                          <a:spcPts val="0"/>
                        </a:spcAft>
                      </a:pPr>
                      <a:r>
                        <a:rPr lang="en-GB" sz="2000" dirty="0">
                          <a:effectLst/>
                        </a:rPr>
                        <a:t>These are the barriers associated with the people, mainly rural communities utilizing DRES. </a:t>
                      </a:r>
                    </a:p>
                  </a:txBody>
                  <a:tcPr marL="55802" marR="55802" marT="0" marB="0" anchor="ctr"/>
                </a:tc>
              </a:tr>
              <a:tr h="589267">
                <a:tc>
                  <a:txBody>
                    <a:bodyPr/>
                    <a:lstStyle/>
                    <a:p>
                      <a:pPr marL="0" marR="0" algn="ctr">
                        <a:lnSpc>
                          <a:spcPct val="115000"/>
                        </a:lnSpc>
                        <a:spcBef>
                          <a:spcPts val="0"/>
                        </a:spcBef>
                        <a:spcAft>
                          <a:spcPts val="0"/>
                        </a:spcAft>
                      </a:pPr>
                      <a:r>
                        <a:rPr lang="en-GB" sz="2000">
                          <a:effectLst/>
                        </a:rPr>
                        <a:t>5</a:t>
                      </a:r>
                      <a:endParaRPr lang="en-GB" sz="2000">
                        <a:effectLst/>
                        <a:latin typeface="Calibri"/>
                        <a:ea typeface="Calibri"/>
                        <a:cs typeface="Times New Roman"/>
                      </a:endParaRPr>
                    </a:p>
                  </a:txBody>
                  <a:tcPr marL="55802" marR="55802" marT="0" marB="0" anchor="ctr"/>
                </a:tc>
                <a:tc>
                  <a:txBody>
                    <a:bodyPr/>
                    <a:lstStyle/>
                    <a:p>
                      <a:pPr marL="0" marR="0" algn="l">
                        <a:lnSpc>
                          <a:spcPct val="115000"/>
                        </a:lnSpc>
                        <a:spcBef>
                          <a:spcPts val="0"/>
                        </a:spcBef>
                        <a:spcAft>
                          <a:spcPts val="0"/>
                        </a:spcAft>
                      </a:pPr>
                      <a:r>
                        <a:rPr lang="en-GB" sz="2000" b="1" dirty="0">
                          <a:effectLst/>
                        </a:rPr>
                        <a:t>Technological barriers</a:t>
                      </a:r>
                      <a:endParaRPr lang="en-GB" sz="2000" b="1" dirty="0">
                        <a:effectLst/>
                        <a:latin typeface="Calibri"/>
                        <a:ea typeface="Calibri"/>
                        <a:cs typeface="Times New Roman"/>
                      </a:endParaRPr>
                    </a:p>
                  </a:txBody>
                  <a:tcPr marL="55802" marR="55802" marT="0" marB="0" anchor="ctr"/>
                </a:tc>
                <a:tc>
                  <a:txBody>
                    <a:bodyPr/>
                    <a:lstStyle/>
                    <a:p>
                      <a:pPr marL="0" marR="0" algn="just">
                        <a:lnSpc>
                          <a:spcPct val="115000"/>
                        </a:lnSpc>
                        <a:spcBef>
                          <a:spcPts val="0"/>
                        </a:spcBef>
                        <a:spcAft>
                          <a:spcPts val="0"/>
                        </a:spcAft>
                      </a:pPr>
                      <a:r>
                        <a:rPr lang="en-GB" sz="2000" dirty="0">
                          <a:effectLst/>
                        </a:rPr>
                        <a:t>Technical barriers </a:t>
                      </a:r>
                      <a:r>
                        <a:rPr lang="en-GB" sz="2000" dirty="0" smtClean="0">
                          <a:effectLst/>
                        </a:rPr>
                        <a:t>include site </a:t>
                      </a:r>
                      <a:r>
                        <a:rPr lang="en-GB" sz="2000" dirty="0">
                          <a:effectLst/>
                        </a:rPr>
                        <a:t>specificity of some </a:t>
                      </a:r>
                      <a:r>
                        <a:rPr lang="en-GB" sz="2000" dirty="0" smtClean="0">
                          <a:effectLst/>
                        </a:rPr>
                        <a:t>DRES</a:t>
                      </a:r>
                      <a:endParaRPr lang="en-GB" sz="2000" dirty="0">
                        <a:effectLst/>
                      </a:endParaRPr>
                    </a:p>
                  </a:txBody>
                  <a:tcPr marL="55802" marR="55802" marT="0" marB="0" anchor="ctr"/>
                </a:tc>
              </a:tr>
            </a:tbl>
          </a:graphicData>
        </a:graphic>
      </p:graphicFrame>
    </p:spTree>
    <p:extLst>
      <p:ext uri="{BB962C8B-B14F-4D97-AF65-F5344CB8AC3E}">
        <p14:creationId xmlns:p14="http://schemas.microsoft.com/office/powerpoint/2010/main" val="77698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Definitions</a:t>
            </a:r>
            <a:endParaRPr lang="en-GB" dirty="0"/>
          </a:p>
        </p:txBody>
      </p:sp>
      <p:sp>
        <p:nvSpPr>
          <p:cNvPr id="3" name="Content Placeholder 2"/>
          <p:cNvSpPr>
            <a:spLocks noGrp="1"/>
          </p:cNvSpPr>
          <p:nvPr>
            <p:ph idx="1"/>
          </p:nvPr>
        </p:nvSpPr>
        <p:spPr/>
        <p:txBody>
          <a:bodyPr>
            <a:normAutofit fontScale="85000" lnSpcReduction="10000"/>
          </a:bodyPr>
          <a:lstStyle/>
          <a:p>
            <a:r>
              <a:rPr lang="en-GB" dirty="0"/>
              <a:t>Modern energy services refers to the benefits derived from using energy sources such as lighting, heating, cooking, motive power, mechanical power, transport and, telecommunications. Modern energy sources can include electricity, gas, LPG, efficient use of biomass etc. (Barnes et al. 2011)</a:t>
            </a:r>
          </a:p>
          <a:p>
            <a:r>
              <a:rPr lang="en-GB" dirty="0"/>
              <a:t>The term ‘energy access’ has been used to refer to energy for lighting and cooking (Bhattacharyya 2006a) but this definition has been extended to include access to electricity and modern cooking energies such as gas, efficient use of biomass etc.</a:t>
            </a:r>
          </a:p>
          <a:p>
            <a:endParaRPr lang="en-GB" dirty="0"/>
          </a:p>
        </p:txBody>
      </p:sp>
    </p:spTree>
    <p:extLst>
      <p:ext uri="{BB962C8B-B14F-4D97-AF65-F5344CB8AC3E}">
        <p14:creationId xmlns:p14="http://schemas.microsoft.com/office/powerpoint/2010/main" val="16645951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Findings: Institutional barriers</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38926263"/>
              </p:ext>
            </p:extLst>
          </p:nvPr>
        </p:nvGraphicFramePr>
        <p:xfrm>
          <a:off x="533400" y="1600200"/>
          <a:ext cx="8077200" cy="3484626"/>
        </p:xfrm>
        <a:graphic>
          <a:graphicData uri="http://schemas.openxmlformats.org/drawingml/2006/table">
            <a:tbl>
              <a:tblPr>
                <a:tableStyleId>{5C22544A-7EE6-4342-B048-85BDC9FD1C3A}</a:tableStyleId>
              </a:tblPr>
              <a:tblGrid>
                <a:gridCol w="1899285"/>
                <a:gridCol w="1853565"/>
                <a:gridCol w="4324350"/>
              </a:tblGrid>
              <a:tr h="284480">
                <a:tc>
                  <a:txBody>
                    <a:bodyPr/>
                    <a:lstStyle/>
                    <a:p>
                      <a:pPr marL="0" marR="0" algn="ctr">
                        <a:lnSpc>
                          <a:spcPct val="115000"/>
                        </a:lnSpc>
                        <a:spcBef>
                          <a:spcPts val="0"/>
                        </a:spcBef>
                        <a:spcAft>
                          <a:spcPts val="0"/>
                        </a:spcAft>
                      </a:pPr>
                      <a:r>
                        <a:rPr lang="en-GB" sz="2000" b="1" dirty="0">
                          <a:effectLst/>
                        </a:rPr>
                        <a:t>Institutional barriers</a:t>
                      </a:r>
                      <a:endParaRPr lang="en-GB" sz="20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GB" sz="2000" b="1" dirty="0">
                          <a:effectLst/>
                        </a:rPr>
                        <a:t>Implications</a:t>
                      </a:r>
                      <a:endParaRPr lang="en-GB" sz="20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GB" sz="2000" b="1" dirty="0">
                          <a:effectLst/>
                        </a:rPr>
                        <a:t>Action</a:t>
                      </a:r>
                      <a:endParaRPr lang="en-GB" sz="2000" b="1" dirty="0">
                        <a:effectLst/>
                        <a:latin typeface="Calibri"/>
                        <a:ea typeface="Calibri"/>
                        <a:cs typeface="Times New Roman"/>
                      </a:endParaRPr>
                    </a:p>
                  </a:txBody>
                  <a:tcPr marL="68580" marR="68580" marT="0" marB="0"/>
                </a:tc>
              </a:tr>
              <a:tr h="919480">
                <a:tc>
                  <a:txBody>
                    <a:bodyPr/>
                    <a:lstStyle/>
                    <a:p>
                      <a:pPr marL="0" marR="0" algn="l">
                        <a:lnSpc>
                          <a:spcPct val="115000"/>
                        </a:lnSpc>
                        <a:spcBef>
                          <a:spcPts val="0"/>
                        </a:spcBef>
                        <a:spcAft>
                          <a:spcPts val="0"/>
                        </a:spcAft>
                      </a:pPr>
                      <a:r>
                        <a:rPr lang="en-GB" sz="2000">
                          <a:effectLst/>
                        </a:rPr>
                        <a:t>Lack of maintenance</a:t>
                      </a:r>
                      <a:endParaRPr lang="en-GB" sz="2000">
                        <a:effectLst/>
                        <a:latin typeface="Calibri"/>
                        <a:ea typeface="Calibri"/>
                        <a:cs typeface="Times New Roman"/>
                      </a:endParaRPr>
                    </a:p>
                  </a:txBody>
                  <a:tcPr marL="68580" marR="68580" marT="0" marB="0" anchor="ctr"/>
                </a:tc>
                <a:tc>
                  <a:txBody>
                    <a:bodyPr/>
                    <a:lstStyle/>
                    <a:p>
                      <a:pPr marL="0" marR="0" algn="l">
                        <a:lnSpc>
                          <a:spcPct val="115000"/>
                        </a:lnSpc>
                        <a:spcBef>
                          <a:spcPts val="0"/>
                        </a:spcBef>
                        <a:spcAft>
                          <a:spcPts val="0"/>
                        </a:spcAft>
                      </a:pPr>
                      <a:r>
                        <a:rPr lang="en-GB" sz="2000">
                          <a:effectLst/>
                        </a:rPr>
                        <a:t>Short life of projects</a:t>
                      </a:r>
                      <a:endParaRPr lang="en-GB" sz="2000">
                        <a:effectLst/>
                        <a:latin typeface="Calibri"/>
                        <a:ea typeface="Calibri"/>
                        <a:cs typeface="Times New Roman"/>
                      </a:endParaRPr>
                    </a:p>
                  </a:txBody>
                  <a:tcPr marL="68580" marR="68580" marT="0" marB="0" anchor="ctr"/>
                </a:tc>
                <a:tc>
                  <a:txBody>
                    <a:bodyPr/>
                    <a:lstStyle/>
                    <a:p>
                      <a:pPr marL="0" marR="0" algn="l">
                        <a:lnSpc>
                          <a:spcPct val="115000"/>
                        </a:lnSpc>
                        <a:spcBef>
                          <a:spcPts val="0"/>
                        </a:spcBef>
                        <a:spcAft>
                          <a:spcPts val="0"/>
                        </a:spcAft>
                      </a:pPr>
                      <a:r>
                        <a:rPr lang="en-GB" sz="2000">
                          <a:effectLst/>
                        </a:rPr>
                        <a:t>Performance monitoring, maintenance plans and access to spares &amp; repair service</a:t>
                      </a:r>
                      <a:endParaRPr lang="en-GB" sz="2000">
                        <a:effectLst/>
                        <a:latin typeface="Calibri"/>
                        <a:ea typeface="Calibri"/>
                        <a:cs typeface="Times New Roman"/>
                      </a:endParaRPr>
                    </a:p>
                  </a:txBody>
                  <a:tcPr marL="68580" marR="68580" marT="0" marB="0" anchor="ctr"/>
                </a:tc>
              </a:tr>
              <a:tr h="565150">
                <a:tc>
                  <a:txBody>
                    <a:bodyPr/>
                    <a:lstStyle/>
                    <a:p>
                      <a:pPr marL="0" marR="0" algn="l">
                        <a:lnSpc>
                          <a:spcPct val="115000"/>
                        </a:lnSpc>
                        <a:spcBef>
                          <a:spcPts val="0"/>
                        </a:spcBef>
                        <a:spcAft>
                          <a:spcPts val="0"/>
                        </a:spcAft>
                      </a:pPr>
                      <a:r>
                        <a:rPr lang="en-GB" sz="2000">
                          <a:effectLst/>
                        </a:rPr>
                        <a:t>Lack of promotions and demonstrations</a:t>
                      </a:r>
                      <a:endParaRPr lang="en-GB" sz="2000">
                        <a:effectLst/>
                        <a:latin typeface="Calibri"/>
                        <a:ea typeface="Calibri"/>
                        <a:cs typeface="Times New Roman"/>
                      </a:endParaRPr>
                    </a:p>
                  </a:txBody>
                  <a:tcPr marL="68580" marR="68580" marT="0" marB="0" anchor="ctr"/>
                </a:tc>
                <a:tc>
                  <a:txBody>
                    <a:bodyPr/>
                    <a:lstStyle/>
                    <a:p>
                      <a:pPr marL="0" marR="0" algn="just">
                        <a:lnSpc>
                          <a:spcPct val="115000"/>
                        </a:lnSpc>
                        <a:spcBef>
                          <a:spcPts val="0"/>
                        </a:spcBef>
                        <a:spcAft>
                          <a:spcPts val="0"/>
                        </a:spcAft>
                      </a:pPr>
                      <a:r>
                        <a:rPr lang="en-GB" sz="2000">
                          <a:effectLst/>
                        </a:rPr>
                        <a:t>Lack of awareness</a:t>
                      </a:r>
                    </a:p>
                    <a:p>
                      <a:pPr marL="0" marR="0" algn="just">
                        <a:lnSpc>
                          <a:spcPct val="115000"/>
                        </a:lnSpc>
                        <a:spcBef>
                          <a:spcPts val="0"/>
                        </a:spcBef>
                        <a:spcAft>
                          <a:spcPts val="0"/>
                        </a:spcAft>
                      </a:pPr>
                      <a:r>
                        <a:rPr lang="en-GB" sz="2000">
                          <a:effectLst/>
                        </a:rPr>
                        <a:t> </a:t>
                      </a:r>
                    </a:p>
                    <a:p>
                      <a:pPr marL="0" marR="0" algn="just">
                        <a:lnSpc>
                          <a:spcPct val="115000"/>
                        </a:lnSpc>
                        <a:spcBef>
                          <a:spcPts val="0"/>
                        </a:spcBef>
                        <a:spcAft>
                          <a:spcPts val="0"/>
                        </a:spcAft>
                      </a:pPr>
                      <a:r>
                        <a:rPr lang="en-GB" sz="2000">
                          <a:effectLst/>
                        </a:rPr>
                        <a:t>Low confidence in DRES</a:t>
                      </a:r>
                      <a:endParaRPr lang="en-GB" sz="20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GB" sz="2000" dirty="0">
                          <a:effectLst/>
                        </a:rPr>
                        <a:t>Capacity development, knowledge repository &amp; rural information access points</a:t>
                      </a:r>
                      <a:endParaRPr lang="en-GB" sz="20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4149806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Findings: </a:t>
            </a:r>
            <a:r>
              <a:rPr lang="en-US" dirty="0" smtClean="0"/>
              <a:t>Policy and regulatory barriers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77594438"/>
              </p:ext>
            </p:extLst>
          </p:nvPr>
        </p:nvGraphicFramePr>
        <p:xfrm>
          <a:off x="533400" y="1371600"/>
          <a:ext cx="8229601" cy="5198189"/>
        </p:xfrm>
        <a:graphic>
          <a:graphicData uri="http://schemas.openxmlformats.org/drawingml/2006/table">
            <a:tbl>
              <a:tblPr>
                <a:tableStyleId>{5C22544A-7EE6-4342-B048-85BDC9FD1C3A}</a:tableStyleId>
              </a:tblPr>
              <a:tblGrid>
                <a:gridCol w="2490775"/>
                <a:gridCol w="2869413"/>
                <a:gridCol w="2869413"/>
              </a:tblGrid>
              <a:tr h="595805">
                <a:tc>
                  <a:txBody>
                    <a:bodyPr/>
                    <a:lstStyle/>
                    <a:p>
                      <a:pPr marL="0" marR="0" algn="ctr">
                        <a:lnSpc>
                          <a:spcPct val="115000"/>
                        </a:lnSpc>
                        <a:spcBef>
                          <a:spcPts val="0"/>
                        </a:spcBef>
                        <a:spcAft>
                          <a:spcPts val="0"/>
                        </a:spcAft>
                      </a:pPr>
                      <a:r>
                        <a:rPr lang="en-GB" sz="1800" b="1" dirty="0">
                          <a:effectLst/>
                        </a:rPr>
                        <a:t>Policy and regulatory barriers</a:t>
                      </a:r>
                      <a:endParaRPr lang="en-GB" sz="18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GB" sz="1800" b="1" dirty="0">
                          <a:effectLst/>
                        </a:rPr>
                        <a:t>Implications</a:t>
                      </a:r>
                      <a:endParaRPr lang="en-GB" sz="18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GB" sz="1800" b="1" dirty="0">
                          <a:effectLst/>
                        </a:rPr>
                        <a:t>Action</a:t>
                      </a:r>
                      <a:endParaRPr lang="en-GB" sz="1800" b="1" dirty="0">
                        <a:effectLst/>
                        <a:latin typeface="Calibri"/>
                        <a:ea typeface="Calibri"/>
                        <a:cs typeface="Times New Roman"/>
                      </a:endParaRPr>
                    </a:p>
                  </a:txBody>
                  <a:tcPr marL="68580" marR="68580" marT="0" marB="0"/>
                </a:tc>
              </a:tr>
              <a:tr h="4585795">
                <a:tc>
                  <a:txBody>
                    <a:bodyPr/>
                    <a:lstStyle/>
                    <a:p>
                      <a:pPr marL="0" marR="0" algn="l">
                        <a:lnSpc>
                          <a:spcPct val="115000"/>
                        </a:lnSpc>
                        <a:spcBef>
                          <a:spcPts val="0"/>
                        </a:spcBef>
                        <a:spcAft>
                          <a:spcPts val="0"/>
                        </a:spcAft>
                      </a:pPr>
                      <a:r>
                        <a:rPr lang="en-GB" sz="1800">
                          <a:effectLst/>
                        </a:rPr>
                        <a:t>Ineffective and inadequate policies and regulatory framework for DRES </a:t>
                      </a:r>
                      <a:endParaRPr lang="en-GB" sz="1800">
                        <a:effectLst/>
                        <a:latin typeface="Calibri"/>
                        <a:ea typeface="Calibri"/>
                        <a:cs typeface="Times New Roman"/>
                      </a:endParaRPr>
                    </a:p>
                  </a:txBody>
                  <a:tcPr marL="68580" marR="68580" marT="0" marB="0" anchor="ctr"/>
                </a:tc>
                <a:tc>
                  <a:txBody>
                    <a:bodyPr/>
                    <a:lstStyle/>
                    <a:p>
                      <a:pPr marL="0" marR="0" algn="l">
                        <a:lnSpc>
                          <a:spcPct val="115000"/>
                        </a:lnSpc>
                        <a:spcBef>
                          <a:spcPts val="0"/>
                        </a:spcBef>
                        <a:spcAft>
                          <a:spcPts val="0"/>
                        </a:spcAft>
                      </a:pPr>
                      <a:r>
                        <a:rPr lang="en-GB" sz="1800" dirty="0">
                          <a:effectLst/>
                        </a:rPr>
                        <a:t>Low private investment in DRES due to lack of commercialization and market of DRES</a:t>
                      </a:r>
                    </a:p>
                    <a:p>
                      <a:pPr marL="0" marR="0" algn="l">
                        <a:lnSpc>
                          <a:spcPct val="115000"/>
                        </a:lnSpc>
                        <a:spcBef>
                          <a:spcPts val="0"/>
                        </a:spcBef>
                        <a:spcAft>
                          <a:spcPts val="0"/>
                        </a:spcAft>
                      </a:pPr>
                      <a:r>
                        <a:rPr lang="en-GB" sz="1800" dirty="0">
                          <a:effectLst/>
                        </a:rPr>
                        <a:t> </a:t>
                      </a:r>
                    </a:p>
                    <a:p>
                      <a:pPr marL="0" marR="0" algn="l">
                        <a:lnSpc>
                          <a:spcPct val="115000"/>
                        </a:lnSpc>
                        <a:spcBef>
                          <a:spcPts val="0"/>
                        </a:spcBef>
                        <a:spcAft>
                          <a:spcPts val="0"/>
                        </a:spcAft>
                      </a:pPr>
                      <a:r>
                        <a:rPr lang="en-GB" sz="1800" dirty="0">
                          <a:effectLst/>
                        </a:rPr>
                        <a:t>Lack of guidance on DRES operation</a:t>
                      </a:r>
                    </a:p>
                    <a:p>
                      <a:pPr marL="0" marR="0" algn="l">
                        <a:lnSpc>
                          <a:spcPct val="115000"/>
                        </a:lnSpc>
                        <a:spcBef>
                          <a:spcPts val="0"/>
                        </a:spcBef>
                        <a:spcAft>
                          <a:spcPts val="0"/>
                        </a:spcAft>
                      </a:pPr>
                      <a:r>
                        <a:rPr lang="en-GB" sz="1800" dirty="0">
                          <a:effectLst/>
                        </a:rPr>
                        <a:t> </a:t>
                      </a:r>
                    </a:p>
                    <a:p>
                      <a:pPr marL="0" marR="0" algn="l">
                        <a:lnSpc>
                          <a:spcPct val="115000"/>
                        </a:lnSpc>
                        <a:spcBef>
                          <a:spcPts val="0"/>
                        </a:spcBef>
                        <a:spcAft>
                          <a:spcPts val="0"/>
                        </a:spcAft>
                      </a:pPr>
                      <a:r>
                        <a:rPr lang="en-GB" sz="1800" dirty="0">
                          <a:effectLst/>
                        </a:rPr>
                        <a:t>Low incentive for private DRES developer</a:t>
                      </a:r>
                    </a:p>
                    <a:p>
                      <a:pPr marL="0" marR="0" algn="l">
                        <a:lnSpc>
                          <a:spcPct val="115000"/>
                        </a:lnSpc>
                        <a:spcBef>
                          <a:spcPts val="0"/>
                        </a:spcBef>
                        <a:spcAft>
                          <a:spcPts val="0"/>
                        </a:spcAft>
                      </a:pPr>
                      <a:r>
                        <a:rPr lang="en-GB" sz="1800" dirty="0">
                          <a:effectLst/>
                        </a:rPr>
                        <a:t> </a:t>
                      </a:r>
                    </a:p>
                    <a:p>
                      <a:pPr marL="0" marR="0" algn="l">
                        <a:lnSpc>
                          <a:spcPct val="115000"/>
                        </a:lnSpc>
                        <a:spcBef>
                          <a:spcPts val="0"/>
                        </a:spcBef>
                        <a:spcAft>
                          <a:spcPts val="0"/>
                        </a:spcAft>
                      </a:pPr>
                      <a:r>
                        <a:rPr lang="en-GB" sz="1800" dirty="0">
                          <a:effectLst/>
                        </a:rPr>
                        <a:t>Low dissemination of </a:t>
                      </a:r>
                      <a:r>
                        <a:rPr lang="en-GB" sz="1800" dirty="0" smtClean="0">
                          <a:effectLst/>
                        </a:rPr>
                        <a:t>DRES</a:t>
                      </a:r>
                      <a:endParaRPr lang="en-GB" sz="1800" dirty="0">
                        <a:effectLst/>
                      </a:endParaRPr>
                    </a:p>
                  </a:txBody>
                  <a:tcPr marL="68580" marR="68580" marT="0" marB="0" anchor="ctr"/>
                </a:tc>
                <a:tc>
                  <a:txBody>
                    <a:bodyPr/>
                    <a:lstStyle/>
                    <a:p>
                      <a:pPr marL="0" marR="0" algn="l">
                        <a:lnSpc>
                          <a:spcPct val="115000"/>
                        </a:lnSpc>
                        <a:spcBef>
                          <a:spcPts val="0"/>
                        </a:spcBef>
                        <a:spcAft>
                          <a:spcPts val="0"/>
                        </a:spcAft>
                      </a:pPr>
                      <a:r>
                        <a:rPr lang="en-GB" sz="1800" dirty="0">
                          <a:effectLst/>
                        </a:rPr>
                        <a:t>Policies that are based on resource assessment  and user centric</a:t>
                      </a:r>
                    </a:p>
                    <a:p>
                      <a:pPr marL="0" marR="0" algn="l">
                        <a:lnSpc>
                          <a:spcPct val="115000"/>
                        </a:lnSpc>
                        <a:spcBef>
                          <a:spcPts val="0"/>
                        </a:spcBef>
                        <a:spcAft>
                          <a:spcPts val="0"/>
                        </a:spcAft>
                      </a:pPr>
                      <a:r>
                        <a:rPr lang="en-GB" sz="1800" dirty="0">
                          <a:effectLst/>
                        </a:rPr>
                        <a:t> </a:t>
                      </a:r>
                    </a:p>
                    <a:p>
                      <a:pPr marL="0" marR="0" algn="l">
                        <a:lnSpc>
                          <a:spcPct val="115000"/>
                        </a:lnSpc>
                        <a:spcBef>
                          <a:spcPts val="0"/>
                        </a:spcBef>
                        <a:spcAft>
                          <a:spcPts val="0"/>
                        </a:spcAft>
                      </a:pPr>
                      <a:r>
                        <a:rPr lang="en-GB" sz="1800" dirty="0">
                          <a:effectLst/>
                        </a:rPr>
                        <a:t>Detailed policies that specifically address DRES like mini-grids, improved cooking stoves etc.</a:t>
                      </a:r>
                    </a:p>
                    <a:p>
                      <a:pPr marL="0" marR="0" algn="l">
                        <a:lnSpc>
                          <a:spcPct val="115000"/>
                        </a:lnSpc>
                        <a:spcBef>
                          <a:spcPts val="0"/>
                        </a:spcBef>
                        <a:spcAft>
                          <a:spcPts val="0"/>
                        </a:spcAft>
                      </a:pPr>
                      <a:r>
                        <a:rPr lang="en-GB" sz="1800" dirty="0">
                          <a:effectLst/>
                        </a:rPr>
                        <a:t> </a:t>
                      </a:r>
                    </a:p>
                    <a:p>
                      <a:pPr marL="0" marR="0" algn="l">
                        <a:lnSpc>
                          <a:spcPct val="115000"/>
                        </a:lnSpc>
                        <a:spcBef>
                          <a:spcPts val="0"/>
                        </a:spcBef>
                        <a:spcAft>
                          <a:spcPts val="0"/>
                        </a:spcAft>
                      </a:pPr>
                      <a:r>
                        <a:rPr lang="en-GB" sz="1800" dirty="0">
                          <a:effectLst/>
                        </a:rPr>
                        <a:t>Market and commercial oriented policies for DRES that encourage and protect private </a:t>
                      </a:r>
                      <a:r>
                        <a:rPr lang="en-GB" sz="1800" dirty="0" smtClean="0">
                          <a:effectLst/>
                        </a:rPr>
                        <a:t>investment</a:t>
                      </a:r>
                      <a:endParaRPr lang="en-GB" sz="1800" dirty="0">
                        <a:effectLst/>
                      </a:endParaRPr>
                    </a:p>
                    <a:p>
                      <a:pPr marL="0" marR="0" algn="l">
                        <a:lnSpc>
                          <a:spcPct val="115000"/>
                        </a:lnSpc>
                        <a:spcBef>
                          <a:spcPts val="0"/>
                        </a:spcBef>
                        <a:spcAft>
                          <a:spcPts val="0"/>
                        </a:spcAft>
                      </a:pPr>
                      <a:r>
                        <a:rPr lang="en-GB" sz="1800" dirty="0">
                          <a:effectLst/>
                        </a:rPr>
                        <a:t> </a:t>
                      </a:r>
                      <a:endParaRPr lang="en-GB" sz="1800" dirty="0">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18068958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a:t>Findings: </a:t>
            </a:r>
            <a:r>
              <a:rPr lang="en-US" dirty="0" smtClean="0"/>
              <a:t>Monetary barriers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68781969"/>
              </p:ext>
            </p:extLst>
          </p:nvPr>
        </p:nvGraphicFramePr>
        <p:xfrm>
          <a:off x="457200" y="1339596"/>
          <a:ext cx="8382000" cy="5518404"/>
        </p:xfrm>
        <a:graphic>
          <a:graphicData uri="http://schemas.openxmlformats.org/drawingml/2006/table">
            <a:tbl>
              <a:tblPr>
                <a:tableStyleId>{5C22544A-7EE6-4342-B048-85BDC9FD1C3A}</a:tableStyleId>
              </a:tblPr>
              <a:tblGrid>
                <a:gridCol w="2874822"/>
                <a:gridCol w="2954704"/>
                <a:gridCol w="2552474"/>
              </a:tblGrid>
              <a:tr h="342900">
                <a:tc>
                  <a:txBody>
                    <a:bodyPr/>
                    <a:lstStyle/>
                    <a:p>
                      <a:pPr marL="0" marR="0" algn="ctr">
                        <a:lnSpc>
                          <a:spcPct val="115000"/>
                        </a:lnSpc>
                        <a:spcBef>
                          <a:spcPts val="0"/>
                        </a:spcBef>
                        <a:spcAft>
                          <a:spcPts val="0"/>
                        </a:spcAft>
                      </a:pPr>
                      <a:r>
                        <a:rPr lang="en-GB" sz="2000" b="1" dirty="0">
                          <a:effectLst/>
                        </a:rPr>
                        <a:t>Monetary barriers</a:t>
                      </a:r>
                      <a:endParaRPr lang="en-GB" sz="20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GB" sz="2000" b="1" dirty="0">
                          <a:effectLst/>
                        </a:rPr>
                        <a:t>Implications</a:t>
                      </a:r>
                      <a:endParaRPr lang="en-GB" sz="20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GB" sz="2000" b="1" dirty="0">
                          <a:effectLst/>
                        </a:rPr>
                        <a:t>Actions</a:t>
                      </a:r>
                      <a:endParaRPr lang="en-GB" sz="2000" b="1" dirty="0">
                        <a:effectLst/>
                        <a:latin typeface="Calibri"/>
                        <a:ea typeface="Calibri"/>
                        <a:cs typeface="Times New Roman"/>
                      </a:endParaRPr>
                    </a:p>
                  </a:txBody>
                  <a:tcPr marL="68580" marR="68580" marT="0" marB="0"/>
                </a:tc>
              </a:tr>
              <a:tr h="1371600">
                <a:tc>
                  <a:txBody>
                    <a:bodyPr/>
                    <a:lstStyle/>
                    <a:p>
                      <a:pPr marL="0" marR="0" algn="just">
                        <a:lnSpc>
                          <a:spcPct val="115000"/>
                        </a:lnSpc>
                        <a:spcBef>
                          <a:spcPts val="0"/>
                        </a:spcBef>
                        <a:spcAft>
                          <a:spcPts val="0"/>
                        </a:spcAft>
                      </a:pPr>
                      <a:r>
                        <a:rPr lang="en-GB" sz="2000" dirty="0">
                          <a:effectLst/>
                        </a:rPr>
                        <a:t>High initial costs &amp; small market size</a:t>
                      </a:r>
                      <a:endParaRPr lang="en-GB" sz="2000" dirty="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GB" sz="2000" dirty="0">
                          <a:effectLst/>
                        </a:rPr>
                        <a:t>Lack of indigenous production</a:t>
                      </a:r>
                    </a:p>
                    <a:p>
                      <a:pPr marL="0" marR="0" algn="just">
                        <a:lnSpc>
                          <a:spcPct val="115000"/>
                        </a:lnSpc>
                        <a:spcBef>
                          <a:spcPts val="0"/>
                        </a:spcBef>
                        <a:spcAft>
                          <a:spcPts val="0"/>
                        </a:spcAft>
                      </a:pPr>
                      <a:r>
                        <a:rPr lang="en-GB" sz="2000" dirty="0">
                          <a:effectLst/>
                        </a:rPr>
                        <a:t>Lack of demand</a:t>
                      </a:r>
                      <a:endParaRPr lang="en-GB" sz="2000" dirty="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GB" sz="2000">
                          <a:effectLst/>
                        </a:rPr>
                        <a:t>Research and development for low cost and practical solutions</a:t>
                      </a:r>
                      <a:endParaRPr lang="en-GB" sz="2000">
                        <a:effectLst/>
                        <a:latin typeface="Calibri"/>
                        <a:ea typeface="Calibri"/>
                        <a:cs typeface="Times New Roman"/>
                      </a:endParaRPr>
                    </a:p>
                  </a:txBody>
                  <a:tcPr marL="68580" marR="68580" marT="0" marB="0"/>
                </a:tc>
              </a:tr>
              <a:tr h="1028700">
                <a:tc>
                  <a:txBody>
                    <a:bodyPr/>
                    <a:lstStyle/>
                    <a:p>
                      <a:pPr marL="0" marR="0" algn="just">
                        <a:lnSpc>
                          <a:spcPct val="115000"/>
                        </a:lnSpc>
                        <a:spcBef>
                          <a:spcPts val="0"/>
                        </a:spcBef>
                        <a:spcAft>
                          <a:spcPts val="0"/>
                        </a:spcAft>
                      </a:pPr>
                      <a:r>
                        <a:rPr lang="en-GB" sz="2000" dirty="0">
                          <a:effectLst/>
                        </a:rPr>
                        <a:t>Weak supply base</a:t>
                      </a:r>
                      <a:endParaRPr lang="en-GB" sz="2000" dirty="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GB" sz="2000">
                          <a:effectLst/>
                        </a:rPr>
                        <a:t>Low demand / Lack of awareness / Low financial incentives</a:t>
                      </a:r>
                      <a:endParaRPr lang="en-GB" sz="20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GB" sz="2000">
                          <a:effectLst/>
                        </a:rPr>
                        <a:t>Marketing and promotion of DRES</a:t>
                      </a:r>
                      <a:endParaRPr lang="en-GB" sz="2000">
                        <a:effectLst/>
                        <a:latin typeface="Calibri"/>
                        <a:ea typeface="Calibri"/>
                        <a:cs typeface="Times New Roman"/>
                      </a:endParaRPr>
                    </a:p>
                  </a:txBody>
                  <a:tcPr marL="68580" marR="68580" marT="0" marB="0"/>
                </a:tc>
              </a:tr>
              <a:tr h="1028700">
                <a:tc>
                  <a:txBody>
                    <a:bodyPr/>
                    <a:lstStyle/>
                    <a:p>
                      <a:pPr marL="0" marR="0" algn="just">
                        <a:lnSpc>
                          <a:spcPct val="115000"/>
                        </a:lnSpc>
                        <a:spcBef>
                          <a:spcPts val="0"/>
                        </a:spcBef>
                        <a:spcAft>
                          <a:spcPts val="0"/>
                        </a:spcAft>
                      </a:pPr>
                      <a:r>
                        <a:rPr lang="en-GB" sz="2000">
                          <a:effectLst/>
                        </a:rPr>
                        <a:t>Lack of dedicated entities for financing DRES developers</a:t>
                      </a:r>
                      <a:endParaRPr lang="en-GB" sz="20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GB" sz="2000">
                          <a:effectLst/>
                        </a:rPr>
                        <a:t>Low investments in DRES</a:t>
                      </a:r>
                      <a:endParaRPr lang="en-GB" sz="20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GB" sz="2000">
                          <a:effectLst/>
                        </a:rPr>
                        <a:t>Dedicated financing institutions for DRES</a:t>
                      </a:r>
                      <a:endParaRPr lang="en-GB" sz="2000">
                        <a:effectLst/>
                        <a:latin typeface="Calibri"/>
                        <a:ea typeface="Calibri"/>
                        <a:cs typeface="Times New Roman"/>
                      </a:endParaRPr>
                    </a:p>
                  </a:txBody>
                  <a:tcPr marL="68580" marR="68580" marT="0" marB="0"/>
                </a:tc>
              </a:tr>
              <a:tr h="1714500">
                <a:tc>
                  <a:txBody>
                    <a:bodyPr/>
                    <a:lstStyle/>
                    <a:p>
                      <a:pPr marL="0" marR="0" algn="just">
                        <a:lnSpc>
                          <a:spcPct val="115000"/>
                        </a:lnSpc>
                        <a:spcBef>
                          <a:spcPts val="0"/>
                        </a:spcBef>
                        <a:spcAft>
                          <a:spcPts val="0"/>
                        </a:spcAft>
                      </a:pPr>
                      <a:r>
                        <a:rPr lang="en-GB" sz="2000">
                          <a:effectLst/>
                        </a:rPr>
                        <a:t>Low load factors</a:t>
                      </a:r>
                      <a:endParaRPr lang="en-GB" sz="20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GB" sz="2000">
                          <a:effectLst/>
                        </a:rPr>
                        <a:t>Financial viability is absent</a:t>
                      </a:r>
                      <a:endParaRPr lang="en-GB" sz="20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GB" sz="2000" dirty="0">
                          <a:effectLst/>
                        </a:rPr>
                        <a:t>Research and development for low cost and practical solutions, productive activities</a:t>
                      </a:r>
                      <a:endParaRPr lang="en-GB" sz="20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3807320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a:t>Findings: Monetary barriers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00531649"/>
              </p:ext>
            </p:extLst>
          </p:nvPr>
        </p:nvGraphicFramePr>
        <p:xfrm>
          <a:off x="533400" y="1219200"/>
          <a:ext cx="8229600" cy="5326754"/>
        </p:xfrm>
        <a:graphic>
          <a:graphicData uri="http://schemas.openxmlformats.org/drawingml/2006/table">
            <a:tbl>
              <a:tblPr>
                <a:tableStyleId>{5C22544A-7EE6-4342-B048-85BDC9FD1C3A}</a:tableStyleId>
              </a:tblPr>
              <a:tblGrid>
                <a:gridCol w="2883385"/>
                <a:gridCol w="3083417"/>
                <a:gridCol w="2262798"/>
              </a:tblGrid>
              <a:tr h="479284">
                <a:tc>
                  <a:txBody>
                    <a:bodyPr/>
                    <a:lstStyle/>
                    <a:p>
                      <a:pPr marL="0" marR="0" algn="ctr">
                        <a:lnSpc>
                          <a:spcPct val="115000"/>
                        </a:lnSpc>
                        <a:spcBef>
                          <a:spcPts val="0"/>
                        </a:spcBef>
                        <a:spcAft>
                          <a:spcPts val="0"/>
                        </a:spcAft>
                      </a:pPr>
                      <a:r>
                        <a:rPr lang="en-GB" sz="2000" b="1" dirty="0">
                          <a:effectLst/>
                        </a:rPr>
                        <a:t>SOCIAL BARRIERS</a:t>
                      </a:r>
                      <a:endParaRPr lang="en-GB" sz="20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GB" sz="2000" b="1" dirty="0">
                          <a:effectLst/>
                        </a:rPr>
                        <a:t>Implications</a:t>
                      </a:r>
                      <a:endParaRPr lang="en-GB" sz="2000" b="1"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GB" sz="2000" b="1" dirty="0">
                          <a:effectLst/>
                        </a:rPr>
                        <a:t>Actions</a:t>
                      </a:r>
                      <a:endParaRPr lang="en-GB" sz="2000" b="1" dirty="0">
                        <a:effectLst/>
                        <a:latin typeface="Calibri"/>
                        <a:ea typeface="Calibri"/>
                        <a:cs typeface="Times New Roman"/>
                      </a:endParaRPr>
                    </a:p>
                  </a:txBody>
                  <a:tcPr marL="68580" marR="68580" marT="0" marB="0" anchor="ctr"/>
                </a:tc>
              </a:tr>
              <a:tr h="1396557">
                <a:tc>
                  <a:txBody>
                    <a:bodyPr/>
                    <a:lstStyle/>
                    <a:p>
                      <a:pPr marL="0" marR="0" algn="just">
                        <a:lnSpc>
                          <a:spcPct val="115000"/>
                        </a:lnSpc>
                        <a:spcBef>
                          <a:spcPts val="0"/>
                        </a:spcBef>
                        <a:spcAft>
                          <a:spcPts val="0"/>
                        </a:spcAft>
                      </a:pPr>
                      <a:r>
                        <a:rPr lang="en-GB" sz="2000">
                          <a:effectLst/>
                        </a:rPr>
                        <a:t>Low income &amp; poverty</a:t>
                      </a:r>
                      <a:endParaRPr lang="en-GB" sz="20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GB" sz="2000">
                          <a:effectLst/>
                        </a:rPr>
                        <a:t>Low purchase power of user</a:t>
                      </a:r>
                    </a:p>
                    <a:p>
                      <a:pPr marL="0" marR="0" algn="just">
                        <a:lnSpc>
                          <a:spcPct val="115000"/>
                        </a:lnSpc>
                        <a:spcBef>
                          <a:spcPts val="0"/>
                        </a:spcBef>
                        <a:spcAft>
                          <a:spcPts val="0"/>
                        </a:spcAft>
                      </a:pPr>
                      <a:r>
                        <a:rPr lang="en-GB" sz="2000">
                          <a:effectLst/>
                        </a:rPr>
                        <a:t>Reluctance of investments by de</a:t>
                      </a:r>
                      <a:endParaRPr lang="en-GB" sz="20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GB" sz="2000">
                          <a:effectLst/>
                        </a:rPr>
                        <a:t>Micro-financing </a:t>
                      </a:r>
                    </a:p>
                    <a:p>
                      <a:pPr marL="0" marR="0" algn="just">
                        <a:lnSpc>
                          <a:spcPct val="115000"/>
                        </a:lnSpc>
                        <a:spcBef>
                          <a:spcPts val="0"/>
                        </a:spcBef>
                        <a:spcAft>
                          <a:spcPts val="0"/>
                        </a:spcAft>
                      </a:pPr>
                      <a:r>
                        <a:rPr lang="en-GB" sz="2000">
                          <a:effectLst/>
                        </a:rPr>
                        <a:t>Develop productive uses of DRES</a:t>
                      </a:r>
                    </a:p>
                    <a:p>
                      <a:pPr marL="0" marR="0" algn="just">
                        <a:lnSpc>
                          <a:spcPct val="115000"/>
                        </a:lnSpc>
                        <a:spcBef>
                          <a:spcPts val="0"/>
                        </a:spcBef>
                        <a:spcAft>
                          <a:spcPts val="0"/>
                        </a:spcAft>
                      </a:pPr>
                      <a:r>
                        <a:rPr lang="en-GB" sz="2000">
                          <a:effectLst/>
                        </a:rPr>
                        <a:t> </a:t>
                      </a:r>
                      <a:endParaRPr lang="en-GB" sz="2000">
                        <a:effectLst/>
                        <a:latin typeface="Calibri"/>
                        <a:ea typeface="Calibri"/>
                        <a:cs typeface="Times New Roman"/>
                      </a:endParaRPr>
                    </a:p>
                  </a:txBody>
                  <a:tcPr marL="68580" marR="68580" marT="0" marB="0"/>
                </a:tc>
              </a:tr>
              <a:tr h="1042229">
                <a:tc>
                  <a:txBody>
                    <a:bodyPr/>
                    <a:lstStyle/>
                    <a:p>
                      <a:pPr marL="0" marR="0" algn="just">
                        <a:lnSpc>
                          <a:spcPct val="115000"/>
                        </a:lnSpc>
                        <a:spcBef>
                          <a:spcPts val="0"/>
                        </a:spcBef>
                        <a:spcAft>
                          <a:spcPts val="0"/>
                        </a:spcAft>
                      </a:pPr>
                      <a:r>
                        <a:rPr lang="en-GB" sz="2000">
                          <a:effectLst/>
                        </a:rPr>
                        <a:t>Lack of knowledge of benefits, funding sources, cost effectiveness for DRES</a:t>
                      </a:r>
                      <a:endParaRPr lang="en-GB" sz="20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GB" sz="2000">
                          <a:effectLst/>
                        </a:rPr>
                        <a:t>Low demand and investments in DRES</a:t>
                      </a:r>
                      <a:endParaRPr lang="en-GB" sz="20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GB" sz="2000">
                          <a:effectLst/>
                        </a:rPr>
                        <a:t>Effective promotions and demonstrations</a:t>
                      </a:r>
                      <a:endParaRPr lang="en-GB" sz="2000">
                        <a:effectLst/>
                        <a:latin typeface="Calibri"/>
                        <a:ea typeface="Calibri"/>
                        <a:cs typeface="Times New Roman"/>
                      </a:endParaRPr>
                    </a:p>
                  </a:txBody>
                  <a:tcPr marL="68580" marR="68580" marT="0" marB="0"/>
                </a:tc>
              </a:tr>
              <a:tr h="1042229">
                <a:tc>
                  <a:txBody>
                    <a:bodyPr/>
                    <a:lstStyle/>
                    <a:p>
                      <a:pPr marL="0" marR="0" algn="just">
                        <a:lnSpc>
                          <a:spcPct val="115000"/>
                        </a:lnSpc>
                        <a:spcBef>
                          <a:spcPts val="0"/>
                        </a:spcBef>
                        <a:spcAft>
                          <a:spcPts val="0"/>
                        </a:spcAft>
                      </a:pPr>
                      <a:r>
                        <a:rPr lang="en-GB" sz="2000">
                          <a:effectLst/>
                        </a:rPr>
                        <a:t>Resistance to new technology</a:t>
                      </a:r>
                      <a:endParaRPr lang="en-GB" sz="20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GB" sz="2000">
                          <a:effectLst/>
                        </a:rPr>
                        <a:t>Lack of demonstration and pilot projects</a:t>
                      </a:r>
                      <a:endParaRPr lang="en-GB" sz="20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GB" sz="2000">
                          <a:effectLst/>
                        </a:rPr>
                        <a:t>Effective promotions and demonstrations</a:t>
                      </a:r>
                    </a:p>
                    <a:p>
                      <a:pPr marL="0" marR="0" algn="just">
                        <a:lnSpc>
                          <a:spcPct val="115000"/>
                        </a:lnSpc>
                        <a:spcBef>
                          <a:spcPts val="0"/>
                        </a:spcBef>
                        <a:spcAft>
                          <a:spcPts val="0"/>
                        </a:spcAft>
                      </a:pPr>
                      <a:r>
                        <a:rPr lang="en-GB" sz="2000">
                          <a:effectLst/>
                        </a:rPr>
                        <a:t>Community in</a:t>
                      </a:r>
                      <a:endParaRPr lang="en-GB" sz="2000">
                        <a:effectLst/>
                        <a:latin typeface="Calibri"/>
                        <a:ea typeface="Calibri"/>
                        <a:cs typeface="Times New Roman"/>
                      </a:endParaRPr>
                    </a:p>
                  </a:txBody>
                  <a:tcPr marL="68580" marR="68580" marT="0" marB="0"/>
                </a:tc>
              </a:tr>
              <a:tr h="687901">
                <a:tc>
                  <a:txBody>
                    <a:bodyPr/>
                    <a:lstStyle/>
                    <a:p>
                      <a:pPr marL="0" marR="0" algn="just">
                        <a:lnSpc>
                          <a:spcPct val="115000"/>
                        </a:lnSpc>
                        <a:spcBef>
                          <a:spcPts val="0"/>
                        </a:spcBef>
                        <a:spcAft>
                          <a:spcPts val="0"/>
                        </a:spcAft>
                      </a:pPr>
                      <a:r>
                        <a:rPr lang="en-GB" sz="2000">
                          <a:effectLst/>
                        </a:rPr>
                        <a:t>Lack of productive use for revenue generation</a:t>
                      </a:r>
                      <a:endParaRPr lang="en-GB" sz="20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GB" sz="2000">
                          <a:effectLst/>
                        </a:rPr>
                        <a:t>Low incentive for adopting DRES</a:t>
                      </a:r>
                      <a:endParaRPr lang="en-GB" sz="2000">
                        <a:effectLst/>
                        <a:latin typeface="Calibri"/>
                        <a:ea typeface="Calibri"/>
                        <a:cs typeface="Times New Roman"/>
                      </a:endParaRPr>
                    </a:p>
                  </a:txBody>
                  <a:tcPr marL="68580" marR="68580" marT="0" marB="0"/>
                </a:tc>
                <a:tc>
                  <a:txBody>
                    <a:bodyPr/>
                    <a:lstStyle/>
                    <a:p>
                      <a:pPr marL="0" marR="0" algn="just">
                        <a:lnSpc>
                          <a:spcPct val="115000"/>
                        </a:lnSpc>
                        <a:spcBef>
                          <a:spcPts val="0"/>
                        </a:spcBef>
                        <a:spcAft>
                          <a:spcPts val="0"/>
                        </a:spcAft>
                      </a:pPr>
                      <a:r>
                        <a:rPr lang="en-GB" sz="2000" dirty="0">
                          <a:effectLst/>
                        </a:rPr>
                        <a:t>Develop productive uses of DRES</a:t>
                      </a:r>
                      <a:endParaRPr lang="en-GB" sz="20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65525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Findings: </a:t>
            </a:r>
            <a:r>
              <a:rPr lang="en-US" dirty="0" smtClean="0"/>
              <a:t>Technological </a:t>
            </a:r>
            <a:r>
              <a:rPr lang="en-US" dirty="0"/>
              <a:t>barriers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93053425"/>
              </p:ext>
            </p:extLst>
          </p:nvPr>
        </p:nvGraphicFramePr>
        <p:xfrm>
          <a:off x="457200" y="1676400"/>
          <a:ext cx="8229600" cy="3134106"/>
        </p:xfrm>
        <a:graphic>
          <a:graphicData uri="http://schemas.openxmlformats.org/drawingml/2006/table">
            <a:tbl>
              <a:tblPr>
                <a:tableStyleId>{5C22544A-7EE6-4342-B048-85BDC9FD1C3A}</a:tableStyleId>
              </a:tblPr>
              <a:tblGrid>
                <a:gridCol w="1876425"/>
                <a:gridCol w="2006600"/>
                <a:gridCol w="4346575"/>
              </a:tblGrid>
              <a:tr h="284480">
                <a:tc>
                  <a:txBody>
                    <a:bodyPr/>
                    <a:lstStyle/>
                    <a:p>
                      <a:pPr marL="0" marR="0" algn="ctr">
                        <a:lnSpc>
                          <a:spcPct val="115000"/>
                        </a:lnSpc>
                        <a:spcBef>
                          <a:spcPts val="0"/>
                        </a:spcBef>
                        <a:spcAft>
                          <a:spcPts val="0"/>
                        </a:spcAft>
                      </a:pPr>
                      <a:r>
                        <a:rPr lang="en-GB" sz="2000">
                          <a:effectLst/>
                        </a:rPr>
                        <a:t>Technological barriers</a:t>
                      </a:r>
                      <a:endParaRPr lang="en-GB" sz="20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GB" sz="2000">
                          <a:effectLst/>
                        </a:rPr>
                        <a:t>Implications</a:t>
                      </a:r>
                      <a:endParaRPr lang="en-GB" sz="20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GB" sz="2000">
                          <a:effectLst/>
                        </a:rPr>
                        <a:t>Actions</a:t>
                      </a:r>
                      <a:endParaRPr lang="en-GB" sz="2000">
                        <a:effectLst/>
                        <a:latin typeface="Calibri"/>
                        <a:ea typeface="Calibri"/>
                        <a:cs typeface="Times New Roman"/>
                      </a:endParaRPr>
                    </a:p>
                  </a:txBody>
                  <a:tcPr marL="68580" marR="68580" marT="0" marB="0"/>
                </a:tc>
              </a:tr>
              <a:tr h="344170">
                <a:tc>
                  <a:txBody>
                    <a:bodyPr/>
                    <a:lstStyle/>
                    <a:p>
                      <a:pPr marL="0" marR="0" algn="l">
                        <a:lnSpc>
                          <a:spcPct val="115000"/>
                        </a:lnSpc>
                        <a:spcBef>
                          <a:spcPts val="0"/>
                        </a:spcBef>
                        <a:spcAft>
                          <a:spcPts val="0"/>
                        </a:spcAft>
                      </a:pPr>
                      <a:r>
                        <a:rPr lang="en-GB" sz="2000">
                          <a:effectLst/>
                        </a:rPr>
                        <a:t>Intermittency of DRES</a:t>
                      </a:r>
                      <a:endParaRPr lang="en-GB" sz="2000">
                        <a:effectLst/>
                        <a:latin typeface="Calibri"/>
                        <a:ea typeface="Calibri"/>
                        <a:cs typeface="Times New Roman"/>
                      </a:endParaRPr>
                    </a:p>
                  </a:txBody>
                  <a:tcPr marL="68580" marR="68580" marT="0" marB="0" anchor="ctr"/>
                </a:tc>
                <a:tc>
                  <a:txBody>
                    <a:bodyPr/>
                    <a:lstStyle/>
                    <a:p>
                      <a:pPr marL="0" marR="0" algn="l">
                        <a:lnSpc>
                          <a:spcPct val="115000"/>
                        </a:lnSpc>
                        <a:spcBef>
                          <a:spcPts val="0"/>
                        </a:spcBef>
                        <a:spcAft>
                          <a:spcPts val="0"/>
                        </a:spcAft>
                      </a:pPr>
                      <a:r>
                        <a:rPr lang="en-GB" sz="2000">
                          <a:effectLst/>
                        </a:rPr>
                        <a:t>Lack of confidence in DRES use</a:t>
                      </a:r>
                      <a:endParaRPr lang="en-GB" sz="2000">
                        <a:effectLst/>
                        <a:latin typeface="Calibri"/>
                        <a:ea typeface="Calibri"/>
                        <a:cs typeface="Times New Roman"/>
                      </a:endParaRPr>
                    </a:p>
                  </a:txBody>
                  <a:tcPr marL="68580" marR="68580" marT="0" marB="0" anchor="ctr"/>
                </a:tc>
                <a:tc>
                  <a:txBody>
                    <a:bodyPr/>
                    <a:lstStyle/>
                    <a:p>
                      <a:pPr marL="0" marR="0" algn="l">
                        <a:lnSpc>
                          <a:spcPct val="115000"/>
                        </a:lnSpc>
                        <a:spcBef>
                          <a:spcPts val="0"/>
                        </a:spcBef>
                        <a:spcAft>
                          <a:spcPts val="0"/>
                        </a:spcAft>
                      </a:pPr>
                      <a:r>
                        <a:rPr lang="en-GB" sz="2000">
                          <a:effectLst/>
                        </a:rPr>
                        <a:t>Selection of appropriate and practical technology based on resource availability, Hybrid solutions</a:t>
                      </a:r>
                      <a:endParaRPr lang="en-GB" sz="2000">
                        <a:effectLst/>
                        <a:latin typeface="Calibri"/>
                        <a:ea typeface="Calibri"/>
                        <a:cs typeface="Times New Roman"/>
                      </a:endParaRPr>
                    </a:p>
                  </a:txBody>
                  <a:tcPr marL="68580" marR="68580" marT="0" marB="0" anchor="ctr"/>
                </a:tc>
              </a:tr>
              <a:tr h="344170">
                <a:tc>
                  <a:txBody>
                    <a:bodyPr/>
                    <a:lstStyle/>
                    <a:p>
                      <a:pPr marL="0" marR="0" algn="l">
                        <a:lnSpc>
                          <a:spcPct val="115000"/>
                        </a:lnSpc>
                        <a:spcBef>
                          <a:spcPts val="0"/>
                        </a:spcBef>
                        <a:spcAft>
                          <a:spcPts val="0"/>
                        </a:spcAft>
                      </a:pPr>
                      <a:r>
                        <a:rPr lang="en-GB" sz="2000">
                          <a:effectLst/>
                        </a:rPr>
                        <a:t>Storage requirement is expensive</a:t>
                      </a:r>
                      <a:endParaRPr lang="en-GB" sz="2000">
                        <a:effectLst/>
                        <a:latin typeface="Calibri"/>
                        <a:ea typeface="Calibri"/>
                        <a:cs typeface="Times New Roman"/>
                      </a:endParaRPr>
                    </a:p>
                  </a:txBody>
                  <a:tcPr marL="68580" marR="68580" marT="0" marB="0" anchor="ctr"/>
                </a:tc>
                <a:tc>
                  <a:txBody>
                    <a:bodyPr/>
                    <a:lstStyle/>
                    <a:p>
                      <a:pPr marL="0" marR="0" algn="l">
                        <a:lnSpc>
                          <a:spcPct val="115000"/>
                        </a:lnSpc>
                        <a:spcBef>
                          <a:spcPts val="0"/>
                        </a:spcBef>
                        <a:spcAft>
                          <a:spcPts val="0"/>
                        </a:spcAft>
                      </a:pPr>
                      <a:r>
                        <a:rPr lang="en-GB" sz="2000">
                          <a:effectLst/>
                        </a:rPr>
                        <a:t>High cost of equipment</a:t>
                      </a:r>
                      <a:endParaRPr lang="en-GB" sz="2000">
                        <a:effectLst/>
                        <a:latin typeface="Calibri"/>
                        <a:ea typeface="Calibri"/>
                        <a:cs typeface="Times New Roman"/>
                      </a:endParaRPr>
                    </a:p>
                  </a:txBody>
                  <a:tcPr marL="68580" marR="68580" marT="0" marB="0" anchor="ctr"/>
                </a:tc>
                <a:tc>
                  <a:txBody>
                    <a:bodyPr/>
                    <a:lstStyle/>
                    <a:p>
                      <a:pPr marL="0" marR="0" algn="l">
                        <a:lnSpc>
                          <a:spcPct val="115000"/>
                        </a:lnSpc>
                        <a:spcBef>
                          <a:spcPts val="0"/>
                        </a:spcBef>
                        <a:spcAft>
                          <a:spcPts val="0"/>
                        </a:spcAft>
                      </a:pPr>
                      <a:r>
                        <a:rPr lang="en-GB" sz="2000" dirty="0">
                          <a:effectLst/>
                        </a:rPr>
                        <a:t>Hybrid solutions, Investment in DRES research: reducing cost, indigenous design, technical standards,  renewable energy data </a:t>
                      </a:r>
                      <a:endParaRPr lang="en-GB" sz="2000" dirty="0">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35067159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Interdisciplinary</a:t>
            </a:r>
          </a:p>
          <a:p>
            <a:r>
              <a:rPr lang="en-US" dirty="0" smtClean="0"/>
              <a:t>Interrelated barriers</a:t>
            </a:r>
          </a:p>
          <a:p>
            <a:r>
              <a:rPr lang="en-US" dirty="0" smtClean="0"/>
              <a:t>Difficult to </a:t>
            </a:r>
            <a:r>
              <a:rPr lang="en-US" dirty="0" err="1" smtClean="0"/>
              <a:t>categorise</a:t>
            </a:r>
            <a:endParaRPr lang="en-GB" dirty="0"/>
          </a:p>
        </p:txBody>
      </p:sp>
    </p:spTree>
    <p:extLst>
      <p:ext uri="{BB962C8B-B14F-4D97-AF65-F5344CB8AC3E}">
        <p14:creationId xmlns:p14="http://schemas.microsoft.com/office/powerpoint/2010/main" val="23690217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Sustainable Rural Energy Access</a:t>
            </a:r>
            <a:endParaRPr lang="en-GB" dirty="0"/>
          </a:p>
        </p:txBody>
      </p:sp>
      <p:sp>
        <p:nvSpPr>
          <p:cNvPr id="3" name="Content Placeholder 2"/>
          <p:cNvSpPr>
            <a:spLocks noGrp="1"/>
          </p:cNvSpPr>
          <p:nvPr>
            <p:ph idx="1"/>
          </p:nvPr>
        </p:nvSpPr>
        <p:spPr/>
        <p:txBody>
          <a:bodyPr>
            <a:normAutofit fontScale="77500" lnSpcReduction="20000"/>
          </a:bodyPr>
          <a:lstStyle/>
          <a:p>
            <a:r>
              <a:rPr lang="en-GB" dirty="0"/>
              <a:t>A concept of sustainable rural energy access is introduced which refers to the sustainability of all the different dimensions in rural energy access projects </a:t>
            </a:r>
            <a:endParaRPr lang="en-GB" dirty="0" smtClean="0"/>
          </a:p>
          <a:p>
            <a:r>
              <a:rPr lang="en-GB" dirty="0" smtClean="0"/>
              <a:t>‘‘The </a:t>
            </a:r>
            <a:r>
              <a:rPr lang="en-GB" dirty="0"/>
              <a:t>perceived potential for a system or project to endure, build a self-perpetuating capacity within a community, and ultimately reach the end of its predetermined life span or evolve into another beneficial form</a:t>
            </a:r>
            <a:r>
              <a:rPr lang="en-GB" dirty="0" smtClean="0"/>
              <a:t>”. </a:t>
            </a:r>
            <a:r>
              <a:rPr lang="en-GB" dirty="0"/>
              <a:t>(Louie et al. 2014) pg. </a:t>
            </a:r>
            <a:r>
              <a:rPr lang="en-GB" dirty="0" smtClean="0"/>
              <a:t>71</a:t>
            </a:r>
          </a:p>
          <a:p>
            <a:r>
              <a:rPr lang="en-GB" dirty="0" smtClean="0"/>
              <a:t> In </a:t>
            </a:r>
            <a:r>
              <a:rPr lang="en-GB" dirty="0"/>
              <a:t>the context of this study adding renewable cooking energy, sustainable rural energy access is viewed as the capability of decentralized renewable energy (DRES) systems to continually generate electricity and clean cooking energy for the intended households within the rural community, over the lifespan of DRES. </a:t>
            </a:r>
          </a:p>
          <a:p>
            <a:endParaRPr lang="en-GB" dirty="0"/>
          </a:p>
        </p:txBody>
      </p:sp>
    </p:spTree>
    <p:extLst>
      <p:ext uri="{BB962C8B-B14F-4D97-AF65-F5344CB8AC3E}">
        <p14:creationId xmlns:p14="http://schemas.microsoft.com/office/powerpoint/2010/main" val="33898551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Sustainable Rural energy access: Conceptual Model</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1892353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43486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To Practice</a:t>
            </a:r>
            <a:endParaRPr lang="en-GB" dirty="0"/>
          </a:p>
        </p:txBody>
      </p:sp>
      <p:sp>
        <p:nvSpPr>
          <p:cNvPr id="3" name="Content Placeholder 2"/>
          <p:cNvSpPr>
            <a:spLocks noGrp="1"/>
          </p:cNvSpPr>
          <p:nvPr>
            <p:ph idx="1"/>
          </p:nvPr>
        </p:nvSpPr>
        <p:spPr>
          <a:xfrm>
            <a:off x="457200" y="1600200"/>
            <a:ext cx="8229600" cy="5029200"/>
          </a:xfrm>
        </p:spPr>
        <p:txBody>
          <a:bodyPr>
            <a:normAutofit fontScale="70000" lnSpcReduction="20000"/>
          </a:bodyPr>
          <a:lstStyle/>
          <a:p>
            <a:pPr lvl="0">
              <a:lnSpc>
                <a:spcPct val="120000"/>
              </a:lnSpc>
            </a:pPr>
            <a:r>
              <a:rPr lang="en-GB" dirty="0"/>
              <a:t>Distinct topics such as grid &amp; off-grid, individual home systems &amp; mini-grids, and rural &amp;, were often found not treated differently in both grey and peer-reviewed </a:t>
            </a:r>
            <a:r>
              <a:rPr lang="en-GB" dirty="0" smtClean="0"/>
              <a:t>literature</a:t>
            </a:r>
          </a:p>
          <a:p>
            <a:pPr lvl="0">
              <a:lnSpc>
                <a:spcPct val="120000"/>
              </a:lnSpc>
            </a:pPr>
            <a:r>
              <a:rPr lang="en-GB" dirty="0" smtClean="0"/>
              <a:t>Grey </a:t>
            </a:r>
            <a:r>
              <a:rPr lang="en-GB" dirty="0"/>
              <a:t>literature was often based on primary research and relied on actual experiences whereas peer-reviewed literature often relied on secondary </a:t>
            </a:r>
            <a:r>
              <a:rPr lang="en-GB" dirty="0" smtClean="0"/>
              <a:t>sources</a:t>
            </a:r>
          </a:p>
          <a:p>
            <a:pPr lvl="0">
              <a:lnSpc>
                <a:spcPct val="120000"/>
              </a:lnSpc>
            </a:pPr>
            <a:r>
              <a:rPr lang="en-GB" dirty="0" smtClean="0"/>
              <a:t>Few </a:t>
            </a:r>
            <a:r>
              <a:rPr lang="en-GB" dirty="0"/>
              <a:t>peer-reviewed papers discuss specific and real-world examples of barriers and challenges of DRES.</a:t>
            </a:r>
          </a:p>
          <a:p>
            <a:pPr>
              <a:lnSpc>
                <a:spcPct val="120000"/>
              </a:lnSpc>
            </a:pPr>
            <a:r>
              <a:rPr lang="en-GB" dirty="0"/>
              <a:t>There was a predominant use of abstract and high level concepts in peer-reviewed literature to discuss barriers.  Grey literature used more simple and specific language with details to explain barriers. Same examples of DRES project failures and challenges are quoted by different authors over a period of several years.</a:t>
            </a:r>
            <a:endParaRPr lang="en-GB" dirty="0"/>
          </a:p>
        </p:txBody>
      </p:sp>
    </p:spTree>
    <p:extLst>
      <p:ext uri="{BB962C8B-B14F-4D97-AF65-F5344CB8AC3E}">
        <p14:creationId xmlns:p14="http://schemas.microsoft.com/office/powerpoint/2010/main" val="2880877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lnSpcReduction="10000"/>
          </a:bodyPr>
          <a:lstStyle/>
          <a:p>
            <a:r>
              <a:rPr lang="en-GB" dirty="0"/>
              <a:t>This study suggests that academic resources such as peer reviewed papers in the attempt of providing a guideline to successful implementation of DRES by highlighting specific barriers are grossly inadequate in quantity and quality. There is a lack of focus on actual case studies and field research and there is a gap between the academic world of researchers and NGOs, private entrepreneurs, funders like IEA and World Bank. </a:t>
            </a:r>
            <a:endParaRPr lang="en-GB" dirty="0"/>
          </a:p>
        </p:txBody>
      </p:sp>
    </p:spTree>
    <p:extLst>
      <p:ext uri="{BB962C8B-B14F-4D97-AF65-F5344CB8AC3E}">
        <p14:creationId xmlns:p14="http://schemas.microsoft.com/office/powerpoint/2010/main" val="2142595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Definitions</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dirty="0"/>
              <a:t>The term Decentralized Renewable Energy Systems (DRES) refers to systems that are used to deliver:</a:t>
            </a:r>
          </a:p>
          <a:p>
            <a:pPr marL="514350" lvl="0" indent="-514350">
              <a:buAutoNum type="arabicPeriod"/>
            </a:pPr>
            <a:r>
              <a:rPr lang="en-GB" dirty="0" smtClean="0"/>
              <a:t>Electricity </a:t>
            </a:r>
            <a:r>
              <a:rPr lang="en-GB" dirty="0"/>
              <a:t>from Renewable energy technologies such as photovoltaics, small hydel plants, small wind turbines etc. </a:t>
            </a:r>
            <a:endParaRPr lang="en-GB" dirty="0" smtClean="0"/>
          </a:p>
          <a:p>
            <a:pPr marL="514350" lvl="0" indent="-514350">
              <a:buAutoNum type="arabicPeriod"/>
            </a:pPr>
            <a:r>
              <a:rPr lang="en-GB" dirty="0" smtClean="0"/>
              <a:t>Clean </a:t>
            </a:r>
            <a:r>
              <a:rPr lang="en-GB" dirty="0"/>
              <a:t>energy for cooking and space heating from improved cooking stoves, solar cookers, biomass gasification plants, biogas plants etc.</a:t>
            </a:r>
          </a:p>
          <a:p>
            <a:endParaRPr lang="en-GB" dirty="0"/>
          </a:p>
        </p:txBody>
      </p:sp>
    </p:spTree>
    <p:extLst>
      <p:ext uri="{BB962C8B-B14F-4D97-AF65-F5344CB8AC3E}">
        <p14:creationId xmlns:p14="http://schemas.microsoft.com/office/powerpoint/2010/main" val="21255299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To Practice</a:t>
            </a:r>
            <a:endParaRPr lang="en-GB" dirty="0"/>
          </a:p>
        </p:txBody>
      </p:sp>
      <p:sp>
        <p:nvSpPr>
          <p:cNvPr id="3" name="Content Placeholder 2"/>
          <p:cNvSpPr>
            <a:spLocks noGrp="1"/>
          </p:cNvSpPr>
          <p:nvPr>
            <p:ph idx="1"/>
          </p:nvPr>
        </p:nvSpPr>
        <p:spPr/>
        <p:txBody>
          <a:bodyPr/>
          <a:lstStyle/>
          <a:p>
            <a:r>
              <a:rPr lang="en-GB" dirty="0"/>
              <a:t>Evidence of the gap between research and practice is also found in two very different disciplines, that of accounting  (</a:t>
            </a:r>
            <a:r>
              <a:rPr lang="en-GB" dirty="0" err="1"/>
              <a:t>Inanga</a:t>
            </a:r>
            <a:r>
              <a:rPr lang="en-GB" dirty="0"/>
              <a:t> &amp; Schneider 2005) and medicine (</a:t>
            </a:r>
            <a:r>
              <a:rPr lang="en-GB" dirty="0" err="1"/>
              <a:t>Bero</a:t>
            </a:r>
            <a:r>
              <a:rPr lang="en-GB" dirty="0"/>
              <a:t> et al. 1998</a:t>
            </a:r>
            <a:r>
              <a:rPr lang="en-GB" dirty="0" smtClean="0"/>
              <a:t>)</a:t>
            </a:r>
            <a:endParaRPr lang="en-GB" dirty="0"/>
          </a:p>
        </p:txBody>
      </p:sp>
    </p:spTree>
    <p:extLst>
      <p:ext uri="{BB962C8B-B14F-4D97-AF65-F5344CB8AC3E}">
        <p14:creationId xmlns:p14="http://schemas.microsoft.com/office/powerpoint/2010/main" val="2297721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70000" lnSpcReduction="20000"/>
          </a:bodyPr>
          <a:lstStyle/>
          <a:p>
            <a:r>
              <a:rPr lang="en-GB" dirty="0"/>
              <a:t>Without bringing together all stakeholders into an interactive session, queries and concerns of stakeholders cannot be </a:t>
            </a:r>
            <a:r>
              <a:rPr lang="en-GB" dirty="0" smtClean="0"/>
              <a:t>answered</a:t>
            </a:r>
          </a:p>
          <a:p>
            <a:r>
              <a:rPr lang="en-GB" dirty="0" smtClean="0"/>
              <a:t>Methodologies </a:t>
            </a:r>
            <a:r>
              <a:rPr lang="en-GB" dirty="0"/>
              <a:t>such as participatory action research can potentially solve this gap and assert that the understanding and improvement of practice strongly depends on inquiry and </a:t>
            </a:r>
            <a:r>
              <a:rPr lang="en-GB" dirty="0" smtClean="0"/>
              <a:t>practice</a:t>
            </a:r>
          </a:p>
          <a:p>
            <a:r>
              <a:rPr lang="en-GB" dirty="0" smtClean="0"/>
              <a:t>In </a:t>
            </a:r>
            <a:r>
              <a:rPr lang="en-GB" dirty="0"/>
              <a:t>participatory action research cases, practitioners are viewed as contributors in generation of knowledge and not only recipients (Stevenson 2004). </a:t>
            </a:r>
            <a:endParaRPr lang="en-GB" dirty="0" smtClean="0"/>
          </a:p>
          <a:p>
            <a:r>
              <a:rPr lang="en-GB" dirty="0" smtClean="0"/>
              <a:t>Sustainable </a:t>
            </a:r>
            <a:r>
              <a:rPr lang="en-GB" dirty="0"/>
              <a:t>rural energy access can benefit from knowledge generated by participative action which will enable viewing the problem from different perspectives. </a:t>
            </a:r>
            <a:endParaRPr lang="en-GB" dirty="0" smtClean="0"/>
          </a:p>
          <a:p>
            <a:r>
              <a:rPr lang="en-GB" dirty="0" smtClean="0"/>
              <a:t>Studying </a:t>
            </a:r>
            <a:r>
              <a:rPr lang="en-GB" dirty="0"/>
              <a:t>with people and not studying people can yield practical real-world </a:t>
            </a:r>
            <a:r>
              <a:rPr lang="en-GB" dirty="0" smtClean="0"/>
              <a:t>solutions </a:t>
            </a:r>
            <a:r>
              <a:rPr lang="en-GB" dirty="0"/>
              <a:t>Bradbury (2003)</a:t>
            </a:r>
          </a:p>
        </p:txBody>
      </p:sp>
    </p:spTree>
    <p:extLst>
      <p:ext uri="{BB962C8B-B14F-4D97-AF65-F5344CB8AC3E}">
        <p14:creationId xmlns:p14="http://schemas.microsoft.com/office/powerpoint/2010/main" val="3992250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GB" dirty="0"/>
          </a:p>
        </p:txBody>
      </p:sp>
      <p:sp>
        <p:nvSpPr>
          <p:cNvPr id="3" name="Content Placeholder 2"/>
          <p:cNvSpPr>
            <a:spLocks noGrp="1"/>
          </p:cNvSpPr>
          <p:nvPr>
            <p:ph idx="1"/>
          </p:nvPr>
        </p:nvSpPr>
        <p:spPr/>
        <p:txBody>
          <a:bodyPr>
            <a:normAutofit/>
          </a:bodyPr>
          <a:lstStyle/>
          <a:p>
            <a:r>
              <a:rPr lang="en-GB" sz="2000" dirty="0"/>
              <a:t>IEA, </a:t>
            </a:r>
            <a:r>
              <a:rPr lang="en-GB" sz="2000" dirty="0" smtClean="0"/>
              <a:t>2015b </a:t>
            </a:r>
            <a:r>
              <a:rPr lang="en-GB" sz="2000" dirty="0"/>
              <a:t>Key World Energy Statistics</a:t>
            </a:r>
            <a:endParaRPr lang="en-GB" sz="2000" dirty="0"/>
          </a:p>
        </p:txBody>
      </p:sp>
    </p:spTree>
    <p:extLst>
      <p:ext uri="{BB962C8B-B14F-4D97-AF65-F5344CB8AC3E}">
        <p14:creationId xmlns:p14="http://schemas.microsoft.com/office/powerpoint/2010/main" val="3967909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of the research</a:t>
            </a:r>
            <a:endParaRPr lang="en-GB" dirty="0"/>
          </a:p>
        </p:txBody>
      </p:sp>
      <p:sp>
        <p:nvSpPr>
          <p:cNvPr id="3" name="Content Placeholder 2"/>
          <p:cNvSpPr>
            <a:spLocks noGrp="1"/>
          </p:cNvSpPr>
          <p:nvPr>
            <p:ph idx="1"/>
          </p:nvPr>
        </p:nvSpPr>
        <p:spPr/>
        <p:txBody>
          <a:bodyPr>
            <a:normAutofit fontScale="92500"/>
          </a:bodyPr>
          <a:lstStyle/>
          <a:p>
            <a:pPr lvl="0"/>
            <a:r>
              <a:rPr lang="en-GB" dirty="0" smtClean="0"/>
              <a:t>To </a:t>
            </a:r>
            <a:r>
              <a:rPr lang="en-GB" dirty="0"/>
              <a:t>systematically review and analyse the barriers to DRES in South Asia in </a:t>
            </a:r>
            <a:r>
              <a:rPr lang="en-GB" dirty="0">
                <a:solidFill>
                  <a:srgbClr val="FF0000"/>
                </a:solidFill>
              </a:rPr>
              <a:t>peer-reviewed and grey literature</a:t>
            </a:r>
            <a:r>
              <a:rPr lang="en-GB" dirty="0"/>
              <a:t> to discover major themes and implications; </a:t>
            </a:r>
          </a:p>
          <a:p>
            <a:pPr lvl="0"/>
            <a:r>
              <a:rPr lang="en-GB" dirty="0"/>
              <a:t>To perform a comparative analysis of the content and practical impact of both types of literatures to discover main characteristics and qualities of the two sources and the implications to their usefulness to DRES practitioners.</a:t>
            </a:r>
          </a:p>
          <a:p>
            <a:endParaRPr lang="en-GB" dirty="0"/>
          </a:p>
        </p:txBody>
      </p:sp>
    </p:spTree>
    <p:extLst>
      <p:ext uri="{BB962C8B-B14F-4D97-AF65-F5344CB8AC3E}">
        <p14:creationId xmlns:p14="http://schemas.microsoft.com/office/powerpoint/2010/main" val="3371288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and background</a:t>
            </a:r>
            <a:endParaRPr lang="en-GB" dirty="0"/>
          </a:p>
        </p:txBody>
      </p:sp>
      <p:sp>
        <p:nvSpPr>
          <p:cNvPr id="3" name="Content Placeholder 2"/>
          <p:cNvSpPr>
            <a:spLocks noGrp="1"/>
          </p:cNvSpPr>
          <p:nvPr>
            <p:ph idx="1"/>
          </p:nvPr>
        </p:nvSpPr>
        <p:spPr/>
        <p:txBody>
          <a:bodyPr>
            <a:normAutofit fontScale="85000" lnSpcReduction="10000"/>
          </a:bodyPr>
          <a:lstStyle/>
          <a:p>
            <a:r>
              <a:rPr lang="en-GB" dirty="0"/>
              <a:t>The positive role of access to modern energy services in the socio-economic development of human society is undeniable and research shows that access to energy sources such as oil, gas and electricity plays an important role in the economic growth of developing countries (</a:t>
            </a:r>
            <a:r>
              <a:rPr lang="en-GB" dirty="0" err="1"/>
              <a:t>Soytas</a:t>
            </a:r>
            <a:r>
              <a:rPr lang="en-GB" dirty="0"/>
              <a:t> &amp; Sari 2006; Yuan et al. 2008; </a:t>
            </a:r>
            <a:r>
              <a:rPr lang="en-GB" dirty="0" err="1"/>
              <a:t>Fondja</a:t>
            </a:r>
            <a:r>
              <a:rPr lang="en-GB" dirty="0"/>
              <a:t> </a:t>
            </a:r>
            <a:r>
              <a:rPr lang="en-GB" dirty="0" err="1"/>
              <a:t>Wandji</a:t>
            </a:r>
            <a:r>
              <a:rPr lang="en-GB" dirty="0"/>
              <a:t> 2013</a:t>
            </a:r>
            <a:r>
              <a:rPr lang="en-GB" dirty="0" smtClean="0"/>
              <a:t>)</a:t>
            </a:r>
          </a:p>
          <a:p>
            <a:r>
              <a:rPr lang="en-GB" dirty="0" smtClean="0"/>
              <a:t>There </a:t>
            </a:r>
            <a:r>
              <a:rPr lang="en-GB" dirty="0"/>
              <a:t>is also evidence that there is a direct and  positive correlation between electricity (one form of energy) consumption per capita and GDP per capita (Kanagawa &amp; Nakata 2008</a:t>
            </a:r>
            <a:r>
              <a:rPr lang="en-GB" dirty="0" smtClean="0"/>
              <a:t>)</a:t>
            </a:r>
            <a:endParaRPr lang="en-GB" dirty="0"/>
          </a:p>
        </p:txBody>
      </p:sp>
    </p:spTree>
    <p:extLst>
      <p:ext uri="{BB962C8B-B14F-4D97-AF65-F5344CB8AC3E}">
        <p14:creationId xmlns:p14="http://schemas.microsoft.com/office/powerpoint/2010/main" val="3850665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4833" y="1170801"/>
            <a:ext cx="8267700" cy="4572000"/>
          </a:xfrm>
          <a:prstGeom prst="rect">
            <a:avLst/>
          </a:prstGeom>
          <a:noFill/>
          <a:ln>
            <a:noFill/>
          </a:ln>
        </p:spPr>
      </p:pic>
      <p:sp>
        <p:nvSpPr>
          <p:cNvPr id="5" name="Rectangle 4"/>
          <p:cNvSpPr/>
          <p:nvPr/>
        </p:nvSpPr>
        <p:spPr>
          <a:xfrm>
            <a:off x="7543800" y="6087202"/>
            <a:ext cx="1371600" cy="369332"/>
          </a:xfrm>
          <a:prstGeom prst="rect">
            <a:avLst/>
          </a:prstGeom>
        </p:spPr>
        <p:txBody>
          <a:bodyPr wrap="square">
            <a:spAutoFit/>
          </a:bodyPr>
          <a:lstStyle/>
          <a:p>
            <a:r>
              <a:rPr lang="en-GB" dirty="0"/>
              <a:t>(IEA 2015b)</a:t>
            </a:r>
            <a:endParaRPr lang="en-GB" dirty="0"/>
          </a:p>
        </p:txBody>
      </p:sp>
      <p:sp>
        <p:nvSpPr>
          <p:cNvPr id="6" name="Rectangle 5"/>
          <p:cNvSpPr/>
          <p:nvPr/>
        </p:nvSpPr>
        <p:spPr>
          <a:xfrm>
            <a:off x="228600" y="5742801"/>
            <a:ext cx="8458200" cy="646331"/>
          </a:xfrm>
          <a:prstGeom prst="rect">
            <a:avLst/>
          </a:prstGeom>
        </p:spPr>
        <p:txBody>
          <a:bodyPr wrap="square">
            <a:spAutoFit/>
          </a:bodyPr>
          <a:lstStyle/>
          <a:p>
            <a:r>
              <a:rPr lang="en-GB" dirty="0"/>
              <a:t>G</a:t>
            </a:r>
            <a:r>
              <a:rPr lang="en-GB" dirty="0" smtClean="0"/>
              <a:t>lobal </a:t>
            </a:r>
            <a:r>
              <a:rPr lang="en-GB" dirty="0"/>
              <a:t>energy consumption of fossil fuels (coal, oil &amp; gas) has more than doubled in a span of four decades and it is estimated to </a:t>
            </a:r>
            <a:r>
              <a:rPr lang="en-GB" dirty="0" smtClean="0"/>
              <a:t>double </a:t>
            </a:r>
            <a:r>
              <a:rPr lang="en-GB" dirty="0"/>
              <a:t>again by 2030 (IEA 2015a).</a:t>
            </a:r>
            <a:endParaRPr lang="en-GB" dirty="0"/>
          </a:p>
        </p:txBody>
      </p:sp>
      <p:sp>
        <p:nvSpPr>
          <p:cNvPr id="7" name="Title 1"/>
          <p:cNvSpPr>
            <a:spLocks noGrp="1"/>
          </p:cNvSpPr>
          <p:nvPr>
            <p:ph type="title"/>
          </p:nvPr>
        </p:nvSpPr>
        <p:spPr>
          <a:xfrm>
            <a:off x="453452" y="152400"/>
            <a:ext cx="8229600" cy="1143000"/>
          </a:xfrm>
        </p:spPr>
        <p:txBody>
          <a:bodyPr/>
          <a:lstStyle/>
          <a:p>
            <a:r>
              <a:rPr lang="en-US" dirty="0" smtClean="0"/>
              <a:t>Energy consumption</a:t>
            </a:r>
            <a:endParaRPr lang="en-GB" dirty="0"/>
          </a:p>
        </p:txBody>
      </p:sp>
    </p:spTree>
    <p:extLst>
      <p:ext uri="{BB962C8B-B14F-4D97-AF65-F5344CB8AC3E}">
        <p14:creationId xmlns:p14="http://schemas.microsoft.com/office/powerpoint/2010/main" val="294322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GB" dirty="0"/>
          </a:p>
        </p:txBody>
      </p:sp>
      <p:sp>
        <p:nvSpPr>
          <p:cNvPr id="3" name="Content Placeholder 2"/>
          <p:cNvSpPr>
            <a:spLocks noGrp="1"/>
          </p:cNvSpPr>
          <p:nvPr>
            <p:ph idx="1"/>
          </p:nvPr>
        </p:nvSpPr>
        <p:spPr/>
        <p:txBody>
          <a:bodyPr>
            <a:normAutofit fontScale="92500"/>
          </a:bodyPr>
          <a:lstStyle/>
          <a:p>
            <a:r>
              <a:rPr lang="en-GB" dirty="0" smtClean="0"/>
              <a:t>Almost </a:t>
            </a:r>
            <a:r>
              <a:rPr lang="en-GB" dirty="0"/>
              <a:t>1.3 billion people worldwide, do not have access to electricity  and 2.7 billion rely on unsustainable use of traditional fuels (IEA 2011)</a:t>
            </a:r>
            <a:r>
              <a:rPr lang="en-GB" dirty="0"/>
              <a:t> </a:t>
            </a:r>
            <a:endParaRPr lang="en-GB" dirty="0" smtClean="0"/>
          </a:p>
          <a:p>
            <a:r>
              <a:rPr lang="en-US" dirty="0" smtClean="0"/>
              <a:t>Traditional </a:t>
            </a:r>
            <a:r>
              <a:rPr lang="en-US" dirty="0"/>
              <a:t>fuels refers to the use of fuels such as wood, dung, agriculture residues, candles, kerosene with low efficiencies (Barnes et al. 2011). They are the opposite of clean cooking energies which are based on efficient use of biomass, solar cookers etc</a:t>
            </a:r>
            <a:r>
              <a:rPr lang="en-US" dirty="0" smtClean="0"/>
              <a:t>.</a:t>
            </a:r>
          </a:p>
          <a:p>
            <a:endParaRPr lang="en-GB" dirty="0"/>
          </a:p>
        </p:txBody>
      </p:sp>
    </p:spTree>
    <p:extLst>
      <p:ext uri="{BB962C8B-B14F-4D97-AF65-F5344CB8AC3E}">
        <p14:creationId xmlns:p14="http://schemas.microsoft.com/office/powerpoint/2010/main" val="1729003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Traditional Fuels</a:t>
            </a:r>
            <a:endParaRPr lang="en-GB" dirty="0"/>
          </a:p>
        </p:txBody>
      </p:sp>
      <p:sp>
        <p:nvSpPr>
          <p:cNvPr id="3" name="Content Placeholder 2"/>
          <p:cNvSpPr>
            <a:spLocks noGrp="1"/>
          </p:cNvSpPr>
          <p:nvPr>
            <p:ph idx="1"/>
          </p:nvPr>
        </p:nvSpPr>
        <p:spPr/>
        <p:txBody>
          <a:bodyPr>
            <a:normAutofit fontScale="92500" lnSpcReduction="10000"/>
          </a:bodyPr>
          <a:lstStyle/>
          <a:p>
            <a:r>
              <a:rPr lang="en-GB" dirty="0"/>
              <a:t>Biomass such as firewood, crop residues, dung etc., still stands as the major source of energy for poor households for cooking and heating in developing countries (</a:t>
            </a:r>
            <a:r>
              <a:rPr lang="en-GB" dirty="0" err="1"/>
              <a:t>Bensch</a:t>
            </a:r>
            <a:r>
              <a:rPr lang="en-GB" dirty="0"/>
              <a:t> et al. 2015</a:t>
            </a:r>
            <a:r>
              <a:rPr lang="en-GB" dirty="0" smtClean="0"/>
              <a:t>)</a:t>
            </a:r>
          </a:p>
          <a:p>
            <a:r>
              <a:rPr lang="en-GB" dirty="0" smtClean="0"/>
              <a:t>72% of total global renewable energy production </a:t>
            </a:r>
            <a:r>
              <a:rPr lang="en-GB" dirty="0"/>
              <a:t>comes from biomass which is primarily used for heating and cooking (Kumar et al. 2010</a:t>
            </a:r>
            <a:r>
              <a:rPr lang="en-GB" dirty="0" smtClean="0"/>
              <a:t>)</a:t>
            </a:r>
          </a:p>
          <a:p>
            <a:r>
              <a:rPr lang="en-GB" dirty="0" smtClean="0"/>
              <a:t>Over </a:t>
            </a:r>
            <a:r>
              <a:rPr lang="en-GB" dirty="0"/>
              <a:t>90% of the rural population </a:t>
            </a:r>
            <a:r>
              <a:rPr lang="en-GB" dirty="0" smtClean="0"/>
              <a:t>in Bangladesh relies </a:t>
            </a:r>
            <a:r>
              <a:rPr lang="en-GB" dirty="0"/>
              <a:t>on biomass to meet part of their energy requirements (</a:t>
            </a:r>
            <a:r>
              <a:rPr lang="en-GB" dirty="0" err="1"/>
              <a:t>Rofiqul</a:t>
            </a:r>
            <a:r>
              <a:rPr lang="en-GB" dirty="0"/>
              <a:t> Islam et al. 2008) </a:t>
            </a:r>
            <a:endParaRPr lang="en-GB" dirty="0" smtClean="0"/>
          </a:p>
          <a:p>
            <a:endParaRPr lang="en-GB" dirty="0"/>
          </a:p>
        </p:txBody>
      </p:sp>
    </p:spTree>
    <p:extLst>
      <p:ext uri="{BB962C8B-B14F-4D97-AF65-F5344CB8AC3E}">
        <p14:creationId xmlns:p14="http://schemas.microsoft.com/office/powerpoint/2010/main" val="21917447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1095</TotalTime>
  <Words>2441</Words>
  <Application>Microsoft Office PowerPoint</Application>
  <PresentationFormat>On-screen Show (4:3)</PresentationFormat>
  <Paragraphs>249</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Sustainable Rural Energy Access in South Asia: Challenges And Barriers </vt:lpstr>
      <vt:lpstr>OUTLINE</vt:lpstr>
      <vt:lpstr>Some Definitions</vt:lpstr>
      <vt:lpstr>Some Definitions</vt:lpstr>
      <vt:lpstr>Objectives of the research</vt:lpstr>
      <vt:lpstr>Introduction and background</vt:lpstr>
      <vt:lpstr>Energy consumption</vt:lpstr>
      <vt:lpstr>Background</vt:lpstr>
      <vt:lpstr>Traditional Fuels</vt:lpstr>
      <vt:lpstr>Indoor pollution</vt:lpstr>
      <vt:lpstr>Background</vt:lpstr>
      <vt:lpstr>PowerPoint Presentation</vt:lpstr>
      <vt:lpstr>PowerPoint Presentation</vt:lpstr>
      <vt:lpstr>South Asia</vt:lpstr>
      <vt:lpstr>Rural Electricity Access in South Asia</vt:lpstr>
      <vt:lpstr>Advantages of energy access</vt:lpstr>
      <vt:lpstr>Decentralized energy</vt:lpstr>
      <vt:lpstr>Decentralized energy</vt:lpstr>
      <vt:lpstr>Decentralized Renewable Energy Systems</vt:lpstr>
      <vt:lpstr>Solar Lantern</vt:lpstr>
      <vt:lpstr>Improved cooking stove</vt:lpstr>
      <vt:lpstr>Biogas plant</vt:lpstr>
      <vt:lpstr>Biogas plant</vt:lpstr>
      <vt:lpstr>Solar Home Systems</vt:lpstr>
      <vt:lpstr>PowerPoint Presentation</vt:lpstr>
      <vt:lpstr>Objectives of the research</vt:lpstr>
      <vt:lpstr>Content analysis</vt:lpstr>
      <vt:lpstr>PowerPoint Presentation</vt:lpstr>
      <vt:lpstr>Findings</vt:lpstr>
      <vt:lpstr>Findings: Institutional barriers</vt:lpstr>
      <vt:lpstr>Findings: Policy and regulatory barriers</vt:lpstr>
      <vt:lpstr>Findings: Monetary barriers</vt:lpstr>
      <vt:lpstr>Findings: Monetary barriers</vt:lpstr>
      <vt:lpstr>Findings: Technological barriers</vt:lpstr>
      <vt:lpstr>PowerPoint Presentation</vt:lpstr>
      <vt:lpstr>Sustainable Rural Energy Access</vt:lpstr>
      <vt:lpstr>Sustainable Rural energy access: Conceptual Model</vt:lpstr>
      <vt:lpstr>Research To Practice</vt:lpstr>
      <vt:lpstr>PowerPoint Presentation</vt:lpstr>
      <vt:lpstr>Research To Practice</vt:lpstr>
      <vt:lpstr>PowerPoint Presentation</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Sustainable Rural Energy Access in South Asia: Challenges And Barriers</dc:title>
  <dc:creator>ref62</dc:creator>
  <cp:lastModifiedBy>Muhamamd Shaikh</cp:lastModifiedBy>
  <cp:revision>52</cp:revision>
  <dcterms:created xsi:type="dcterms:W3CDTF">2006-08-16T00:00:00Z</dcterms:created>
  <dcterms:modified xsi:type="dcterms:W3CDTF">2016-10-17T11:57:30Z</dcterms:modified>
</cp:coreProperties>
</file>